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8"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16-Feb-22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16-Feb-22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16-Feb-22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riting2.richmond.edu/writing/wweb/trans1.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riting2.richmond.edu/writing/wweb/trans1.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Analysis</a:t>
            </a:r>
            <a:endParaRPr lang="en-US" dirty="0"/>
          </a:p>
        </p:txBody>
      </p:sp>
      <p:sp>
        <p:nvSpPr>
          <p:cNvPr id="3" name="Subtitle 2"/>
          <p:cNvSpPr>
            <a:spLocks noGrp="1"/>
          </p:cNvSpPr>
          <p:nvPr>
            <p:ph type="subTitle" idx="1"/>
          </p:nvPr>
        </p:nvSpPr>
        <p:spPr/>
        <p:txBody>
          <a:bodyPr/>
          <a:lstStyle/>
          <a:p>
            <a:r>
              <a:rPr lang="en-US" dirty="0" smtClean="0"/>
              <a:t>Matthew Q. Larson</a:t>
            </a:r>
            <a:endParaRPr lang="en-US" dirty="0"/>
          </a:p>
        </p:txBody>
      </p:sp>
    </p:spTree>
    <p:extLst>
      <p:ext uri="{BB962C8B-B14F-4D97-AF65-F5344CB8AC3E}">
        <p14:creationId xmlns:p14="http://schemas.microsoft.com/office/powerpoint/2010/main" val="457121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685801" y="1700889"/>
            <a:ext cx="11009875" cy="4876800"/>
          </a:xfrm>
          <a:prstGeom prst="rect">
            <a:avLst/>
          </a:prstGeom>
        </p:spPr>
      </p:pic>
      <p:sp>
        <p:nvSpPr>
          <p:cNvPr id="2" name="Title 1"/>
          <p:cNvSpPr>
            <a:spLocks noGrp="1"/>
          </p:cNvSpPr>
          <p:nvPr>
            <p:ph type="title"/>
          </p:nvPr>
        </p:nvSpPr>
        <p:spPr>
          <a:xfrm>
            <a:off x="685801" y="376522"/>
            <a:ext cx="10131425" cy="1456267"/>
          </a:xfrm>
        </p:spPr>
        <p:txBody>
          <a:bodyPr>
            <a:normAutofit/>
          </a:bodyPr>
          <a:lstStyle/>
          <a:p>
            <a:r>
              <a:rPr lang="en-US" sz="5400" dirty="0"/>
              <a:t>Summary or Analysis?</a:t>
            </a:r>
          </a:p>
        </p:txBody>
      </p:sp>
      <p:sp>
        <p:nvSpPr>
          <p:cNvPr id="4" name="TextBox 3"/>
          <p:cNvSpPr txBox="1"/>
          <p:nvPr/>
        </p:nvSpPr>
        <p:spPr>
          <a:xfrm>
            <a:off x="6335484" y="6488668"/>
            <a:ext cx="6688183" cy="369332"/>
          </a:xfrm>
          <a:prstGeom prst="rect">
            <a:avLst/>
          </a:prstGeom>
          <a:noFill/>
        </p:spPr>
        <p:txBody>
          <a:bodyPr wrap="square" rtlCol="0">
            <a:spAutoFit/>
          </a:bodyPr>
          <a:lstStyle/>
          <a:p>
            <a:r>
              <a:rPr lang="en-US" dirty="0" smtClean="0"/>
              <a:t>Source: https</a:t>
            </a:r>
            <a:r>
              <a:rPr lang="en-US" dirty="0"/>
              <a:t>://writingcenter.uagc.edu/summary-vs-analysis</a:t>
            </a:r>
          </a:p>
        </p:txBody>
      </p:sp>
      <p:sp>
        <p:nvSpPr>
          <p:cNvPr id="6" name="Rectangle 5"/>
          <p:cNvSpPr/>
          <p:nvPr/>
        </p:nvSpPr>
        <p:spPr>
          <a:xfrm>
            <a:off x="953615" y="1893114"/>
            <a:ext cx="2233338" cy="57777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p:nvSpPr>
        <p:spPr>
          <a:xfrm>
            <a:off x="9904433" y="3907999"/>
            <a:ext cx="1646591" cy="74458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9574593" y="2107773"/>
            <a:ext cx="1242633" cy="117330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rot="20613760">
            <a:off x="944154" y="3117124"/>
            <a:ext cx="8372086" cy="1569660"/>
          </a:xfrm>
          <a:prstGeom prst="rect">
            <a:avLst/>
          </a:prstGeom>
          <a:noFill/>
        </p:spPr>
        <p:txBody>
          <a:bodyPr wrap="square" lIns="91440" tIns="45720" rIns="91440" bIns="45720">
            <a:spAutoFit/>
          </a:bodyPr>
          <a:lstStyle/>
          <a:p>
            <a:pPr algn="ctr"/>
            <a:r>
              <a:rPr lang="en-US" sz="9600" b="1" dirty="0" smtClean="0">
                <a:ln w="9525">
                  <a:solidFill>
                    <a:srgbClr val="FF0000"/>
                  </a:solidFill>
                  <a:prstDash val="solid"/>
                </a:ln>
                <a:solidFill>
                  <a:srgbClr val="FF0000"/>
                </a:solidFill>
              </a:rPr>
              <a:t>ANALYSIS</a:t>
            </a:r>
            <a:endParaRPr lang="en-US" sz="9600" b="1" cap="none" spc="0" dirty="0">
              <a:ln w="9525">
                <a:solidFill>
                  <a:srgbClr val="FF0000"/>
                </a:solidFill>
                <a:prstDash val="solid"/>
              </a:ln>
              <a:solidFill>
                <a:srgbClr val="FF0000"/>
              </a:solidFill>
            </a:endParaRPr>
          </a:p>
        </p:txBody>
      </p:sp>
    </p:spTree>
    <p:extLst>
      <p:ext uri="{BB962C8B-B14F-4D97-AF65-F5344CB8AC3E}">
        <p14:creationId xmlns:p14="http://schemas.microsoft.com/office/powerpoint/2010/main" val="417851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par>
                          <p:cTn id="8" fill="hold">
                            <p:stCondLst>
                              <p:cond delay="2000"/>
                            </p:stCondLst>
                            <p:childTnLst>
                              <p:par>
                                <p:cTn id="9" presetID="10" presetClass="exit" presetSubtype="0" fill="hold" grpId="1" nodeType="afterEffect">
                                  <p:stCondLst>
                                    <p:cond delay="5000"/>
                                  </p:stCondLst>
                                  <p:childTnLst>
                                    <p:animEffect transition="out" filter="fade">
                                      <p:cBhvr>
                                        <p:cTn id="10" dur="500"/>
                                        <p:tgtEl>
                                          <p:spTgt spid="9"/>
                                        </p:tgtEl>
                                      </p:cBhvr>
                                    </p:animEffect>
                                    <p:set>
                                      <p:cBhvr>
                                        <p:cTn id="11" dur="1" fill="hold">
                                          <p:stCondLst>
                                            <p:cond delay="499"/>
                                          </p:stCondLst>
                                        </p:cTn>
                                        <p:tgtEl>
                                          <p:spTgt spid="9"/>
                                        </p:tgtEl>
                                        <p:attrNameLst>
                                          <p:attrName>style.visibility</p:attrName>
                                        </p:attrNameLst>
                                      </p:cBhvr>
                                      <p:to>
                                        <p:strVal val="hidden"/>
                                      </p:to>
                                    </p:set>
                                  </p:childTnLst>
                                </p:cTn>
                              </p:par>
                            </p:childTnLst>
                          </p:cTn>
                        </p:par>
                        <p:par>
                          <p:cTn id="12" fill="hold">
                            <p:stCondLst>
                              <p:cond delay="7500"/>
                            </p:stCondLst>
                            <p:childTnLst>
                              <p:par>
                                <p:cTn id="13" presetID="1" presetClass="exit"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7500"/>
                            </p:stCondLst>
                            <p:childTnLst>
                              <p:par>
                                <p:cTn id="16" presetID="1" presetClass="exit"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hidden"/>
                                      </p:to>
                                    </p:set>
                                  </p:childTnLst>
                                </p:cTn>
                              </p:par>
                            </p:childTnLst>
                          </p:cTn>
                        </p:par>
                        <p:par>
                          <p:cTn id="18" fill="hold">
                            <p:stCondLst>
                              <p:cond delay="7500"/>
                            </p:stCondLst>
                            <p:childTnLst>
                              <p:par>
                                <p:cTn id="19" presetID="1" presetClass="exit"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Summary or Analysis?</a:t>
            </a:r>
          </a:p>
        </p:txBody>
      </p:sp>
      <p:sp>
        <p:nvSpPr>
          <p:cNvPr id="4" name="TextBox 3"/>
          <p:cNvSpPr txBox="1"/>
          <p:nvPr/>
        </p:nvSpPr>
        <p:spPr>
          <a:xfrm>
            <a:off x="5891731" y="6488668"/>
            <a:ext cx="6688183" cy="369332"/>
          </a:xfrm>
          <a:prstGeom prst="rect">
            <a:avLst/>
          </a:prstGeom>
          <a:noFill/>
        </p:spPr>
        <p:txBody>
          <a:bodyPr wrap="square" rtlCol="0">
            <a:spAutoFit/>
          </a:bodyPr>
          <a:lstStyle/>
          <a:p>
            <a:r>
              <a:rPr lang="en-US" dirty="0" smtClean="0"/>
              <a:t>Source: </a:t>
            </a:r>
            <a:r>
              <a:rPr lang="en-US" u="sng" dirty="0">
                <a:hlinkClick r:id="rId2"/>
              </a:rPr>
              <a:t>http://writing2.richmond.edu/writing/wweb/trans1.html</a:t>
            </a:r>
            <a:r>
              <a:rPr lang="en-US" dirty="0"/>
              <a:t> </a:t>
            </a:r>
            <a:endParaRPr lang="en-US" dirty="0"/>
          </a:p>
        </p:txBody>
      </p:sp>
      <p:sp>
        <p:nvSpPr>
          <p:cNvPr id="3" name="Content Placeholder 2"/>
          <p:cNvSpPr>
            <a:spLocks noGrp="1"/>
          </p:cNvSpPr>
          <p:nvPr>
            <p:ph idx="1"/>
          </p:nvPr>
        </p:nvSpPr>
        <p:spPr/>
        <p:txBody>
          <a:bodyPr>
            <a:normAutofit/>
          </a:bodyPr>
          <a:lstStyle/>
          <a:p>
            <a:r>
              <a:rPr lang="en-US" sz="3200" dirty="0"/>
              <a:t>This quotation comes from Freud's</a:t>
            </a:r>
            <a:r>
              <a:rPr lang="en-US" sz="3200" i="1" dirty="0"/>
              <a:t> Civilization and its Discontents</a:t>
            </a:r>
            <a:r>
              <a:rPr lang="en-US" sz="3200" dirty="0"/>
              <a:t>. Here, Freud implies that man will only be happy when living according to the pleasure principle. The pleasure principle leads people to do or desire things that bring them pleasure. Freud presents a good point here, and he uses many examples throughout the text to support it.</a:t>
            </a:r>
            <a:endParaRPr lang="en-US" sz="4800" dirty="0" smtClean="0"/>
          </a:p>
        </p:txBody>
      </p:sp>
      <p:sp>
        <p:nvSpPr>
          <p:cNvPr id="5" name="Rectangle 4"/>
          <p:cNvSpPr/>
          <p:nvPr/>
        </p:nvSpPr>
        <p:spPr>
          <a:xfrm rot="20408081">
            <a:off x="2621165" y="2947150"/>
            <a:ext cx="5013295" cy="1569660"/>
          </a:xfrm>
          <a:prstGeom prst="rect">
            <a:avLst/>
          </a:prstGeom>
        </p:spPr>
        <p:txBody>
          <a:bodyPr wrap="none">
            <a:spAutoFit/>
          </a:bodyPr>
          <a:lstStyle/>
          <a:p>
            <a:pPr algn="ctr"/>
            <a:r>
              <a:rPr lang="en-US" sz="9600" b="1" dirty="0">
                <a:ln w="9525">
                  <a:solidFill>
                    <a:srgbClr val="FF0000"/>
                  </a:solidFill>
                  <a:prstDash val="solid"/>
                </a:ln>
                <a:solidFill>
                  <a:srgbClr val="FF0000"/>
                </a:solidFill>
              </a:rPr>
              <a:t>ANALYSIS</a:t>
            </a:r>
            <a:endParaRPr lang="en-US" sz="9600" b="1" dirty="0">
              <a:ln w="9525">
                <a:solidFill>
                  <a:srgbClr val="FF0000"/>
                </a:solidFill>
                <a:prstDash val="solid"/>
              </a:ln>
              <a:solidFill>
                <a:srgbClr val="FF0000"/>
              </a:solidFill>
            </a:endParaRPr>
          </a:p>
        </p:txBody>
      </p:sp>
    </p:spTree>
    <p:extLst>
      <p:ext uri="{BB962C8B-B14F-4D97-AF65-F5344CB8AC3E}">
        <p14:creationId xmlns:p14="http://schemas.microsoft.com/office/powerpoint/2010/main" val="363980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Summary or Analysis?</a:t>
            </a:r>
          </a:p>
        </p:txBody>
      </p:sp>
      <p:sp>
        <p:nvSpPr>
          <p:cNvPr id="4" name="TextBox 3"/>
          <p:cNvSpPr txBox="1"/>
          <p:nvPr/>
        </p:nvSpPr>
        <p:spPr>
          <a:xfrm>
            <a:off x="5932073" y="6488668"/>
            <a:ext cx="6688183" cy="369332"/>
          </a:xfrm>
          <a:prstGeom prst="rect">
            <a:avLst/>
          </a:prstGeom>
          <a:noFill/>
        </p:spPr>
        <p:txBody>
          <a:bodyPr wrap="square" rtlCol="0">
            <a:spAutoFit/>
          </a:bodyPr>
          <a:lstStyle/>
          <a:p>
            <a:r>
              <a:rPr lang="en-US" dirty="0" smtClean="0"/>
              <a:t>Source: </a:t>
            </a:r>
            <a:r>
              <a:rPr lang="en-US" u="sng" dirty="0">
                <a:hlinkClick r:id="rId2"/>
              </a:rPr>
              <a:t>http://writing2.richmond.edu/writing/wweb/trans1.html</a:t>
            </a:r>
            <a:r>
              <a:rPr lang="en-US" dirty="0"/>
              <a:t> </a:t>
            </a:r>
            <a:r>
              <a:rPr lang="en-US" dirty="0" smtClean="0"/>
              <a:t> </a:t>
            </a:r>
            <a:endParaRPr lang="en-US" dirty="0"/>
          </a:p>
        </p:txBody>
      </p:sp>
      <p:sp>
        <p:nvSpPr>
          <p:cNvPr id="3" name="Content Placeholder 2"/>
          <p:cNvSpPr>
            <a:spLocks noGrp="1"/>
          </p:cNvSpPr>
          <p:nvPr>
            <p:ph idx="1"/>
          </p:nvPr>
        </p:nvSpPr>
        <p:spPr>
          <a:xfrm>
            <a:off x="685801" y="2142067"/>
            <a:ext cx="11403105" cy="3649133"/>
          </a:xfrm>
        </p:spPr>
        <p:txBody>
          <a:bodyPr>
            <a:noAutofit/>
          </a:bodyPr>
          <a:lstStyle/>
          <a:p>
            <a:r>
              <a:rPr lang="en-US" sz="2800" dirty="0"/>
              <a:t>This quotation contains a central concept of Freud's psychology: humans are driven by the pleasure principle and are most happy when fulfilling its demands. As Freud notes elsewhere in the text, the ego and superego play the roles of watchdogs, keeping the demands of the pleasure principle in check through the moderating influences of experience (Freud's reality principle) and morality. For Freud, this battle within the personality gets reflected in a society. The society passes laws that limit our freedom, and therefore our happiness, but encourage order and morality. Freud notes that the exchange of happiness for security is, in the end, worthwhile and necessary to maintaining a civilization.</a:t>
            </a:r>
            <a:endParaRPr lang="en-US" sz="6600" dirty="0" smtClean="0"/>
          </a:p>
        </p:txBody>
      </p:sp>
      <p:sp>
        <p:nvSpPr>
          <p:cNvPr id="5" name="Rectangle 4"/>
          <p:cNvSpPr/>
          <p:nvPr/>
        </p:nvSpPr>
        <p:spPr>
          <a:xfrm rot="20123497">
            <a:off x="2863736" y="3181803"/>
            <a:ext cx="5775555" cy="1569660"/>
          </a:xfrm>
          <a:prstGeom prst="rect">
            <a:avLst/>
          </a:prstGeom>
        </p:spPr>
        <p:txBody>
          <a:bodyPr wrap="none">
            <a:spAutoFit/>
          </a:bodyPr>
          <a:lstStyle/>
          <a:p>
            <a:pPr algn="ctr"/>
            <a:r>
              <a:rPr lang="en-US" sz="9600" b="1" dirty="0" smtClean="0">
                <a:ln w="9525">
                  <a:solidFill>
                    <a:srgbClr val="FF0000"/>
                  </a:solidFill>
                  <a:prstDash val="solid"/>
                </a:ln>
                <a:solidFill>
                  <a:srgbClr val="FF0000"/>
                </a:solidFill>
              </a:rPr>
              <a:t>SUMMARY</a:t>
            </a:r>
            <a:endParaRPr lang="en-US" sz="9600" b="1" dirty="0">
              <a:ln w="9525">
                <a:solidFill>
                  <a:srgbClr val="FF0000"/>
                </a:solidFill>
                <a:prstDash val="solid"/>
              </a:ln>
              <a:solidFill>
                <a:srgbClr val="FF0000"/>
              </a:solidFill>
            </a:endParaRPr>
          </a:p>
        </p:txBody>
      </p:sp>
    </p:spTree>
    <p:extLst>
      <p:ext uri="{BB962C8B-B14F-4D97-AF65-F5344CB8AC3E}">
        <p14:creationId xmlns:p14="http://schemas.microsoft.com/office/powerpoint/2010/main" val="173203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What is Analysis?</a:t>
            </a:r>
            <a:endParaRPr lang="en-US" sz="5400" dirty="0"/>
          </a:p>
        </p:txBody>
      </p:sp>
      <p:sp>
        <p:nvSpPr>
          <p:cNvPr id="3" name="Content Placeholder 2"/>
          <p:cNvSpPr>
            <a:spLocks noGrp="1"/>
          </p:cNvSpPr>
          <p:nvPr>
            <p:ph idx="1"/>
          </p:nvPr>
        </p:nvSpPr>
        <p:spPr/>
        <p:txBody>
          <a:bodyPr>
            <a:normAutofit lnSpcReduction="10000"/>
          </a:bodyPr>
          <a:lstStyle/>
          <a:p>
            <a:r>
              <a:rPr lang="en-US" sz="3600" dirty="0" smtClean="0"/>
              <a:t>Analysis is a chance to explain why the evidence given is important</a:t>
            </a:r>
          </a:p>
          <a:p>
            <a:r>
              <a:rPr lang="en-US" sz="3600" dirty="0" smtClean="0"/>
              <a:t>Lets you put evidence in context</a:t>
            </a:r>
          </a:p>
          <a:p>
            <a:r>
              <a:rPr lang="en-US" sz="3600" dirty="0" smtClean="0"/>
              <a:t>Explains </a:t>
            </a:r>
          </a:p>
          <a:p>
            <a:pPr lvl="1"/>
            <a:r>
              <a:rPr lang="en-US" sz="3400" dirty="0"/>
              <a:t>W</a:t>
            </a:r>
            <a:r>
              <a:rPr lang="en-US" sz="3400" dirty="0" smtClean="0"/>
              <a:t>hat evidence means</a:t>
            </a:r>
          </a:p>
          <a:p>
            <a:pPr lvl="1"/>
            <a:r>
              <a:rPr lang="en-US" sz="3400" dirty="0" smtClean="0"/>
              <a:t>How it connects to the prompt</a:t>
            </a:r>
          </a:p>
        </p:txBody>
      </p:sp>
    </p:spTree>
    <p:extLst>
      <p:ext uri="{BB962C8B-B14F-4D97-AF65-F5344CB8AC3E}">
        <p14:creationId xmlns:p14="http://schemas.microsoft.com/office/powerpoint/2010/main" val="2301728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Analysis v. Summary</a:t>
            </a:r>
            <a:endParaRPr lang="en-US" sz="5400" dirty="0"/>
          </a:p>
        </p:txBody>
      </p:sp>
      <p:sp>
        <p:nvSpPr>
          <p:cNvPr id="3" name="Content Placeholder 2"/>
          <p:cNvSpPr>
            <a:spLocks noGrp="1"/>
          </p:cNvSpPr>
          <p:nvPr>
            <p:ph idx="1"/>
          </p:nvPr>
        </p:nvSpPr>
        <p:spPr/>
        <p:txBody>
          <a:bodyPr>
            <a:normAutofit/>
          </a:bodyPr>
          <a:lstStyle/>
          <a:p>
            <a:r>
              <a:rPr lang="en-US" sz="3600" dirty="0" smtClean="0"/>
              <a:t>Not the same!</a:t>
            </a:r>
          </a:p>
          <a:p>
            <a:r>
              <a:rPr lang="en-US" sz="3600" dirty="0" smtClean="0"/>
              <a:t>Summary simplifies the ideas</a:t>
            </a:r>
          </a:p>
          <a:p>
            <a:r>
              <a:rPr lang="en-US" sz="3600" dirty="0" smtClean="0"/>
              <a:t>Analysis relates it to you</a:t>
            </a:r>
          </a:p>
          <a:p>
            <a:pPr lvl="1"/>
            <a:r>
              <a:rPr lang="en-US" sz="3400" dirty="0" smtClean="0"/>
              <a:t>Takes it deeper </a:t>
            </a:r>
          </a:p>
          <a:p>
            <a:endParaRPr lang="en-US" sz="3400" dirty="0" smtClean="0"/>
          </a:p>
        </p:txBody>
      </p:sp>
      <p:sp>
        <p:nvSpPr>
          <p:cNvPr id="4" name="TextBox 3"/>
          <p:cNvSpPr txBox="1"/>
          <p:nvPr/>
        </p:nvSpPr>
        <p:spPr>
          <a:xfrm>
            <a:off x="6335484" y="6488668"/>
            <a:ext cx="6688183" cy="369332"/>
          </a:xfrm>
          <a:prstGeom prst="rect">
            <a:avLst/>
          </a:prstGeom>
          <a:noFill/>
        </p:spPr>
        <p:txBody>
          <a:bodyPr wrap="square" rtlCol="0">
            <a:spAutoFit/>
          </a:bodyPr>
          <a:lstStyle/>
          <a:p>
            <a:r>
              <a:rPr lang="en-US" dirty="0" smtClean="0"/>
              <a:t>Source: https</a:t>
            </a:r>
            <a:r>
              <a:rPr lang="en-US" dirty="0"/>
              <a:t>://writingcenter.uagc.edu/summary-vs-analysis</a:t>
            </a:r>
          </a:p>
        </p:txBody>
      </p:sp>
    </p:spTree>
    <p:extLst>
      <p:ext uri="{BB962C8B-B14F-4D97-AF65-F5344CB8AC3E}">
        <p14:creationId xmlns:p14="http://schemas.microsoft.com/office/powerpoint/2010/main" val="2234540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Analysis v. Summary</a:t>
            </a:r>
            <a:endParaRPr lang="en-US" sz="5400" dirty="0"/>
          </a:p>
        </p:txBody>
      </p:sp>
      <p:pic>
        <p:nvPicPr>
          <p:cNvPr id="5" name="Content Placeholder 4"/>
          <p:cNvPicPr>
            <a:picLocks noGrp="1" noChangeAspect="1"/>
          </p:cNvPicPr>
          <p:nvPr>
            <p:ph idx="1"/>
          </p:nvPr>
        </p:nvPicPr>
        <p:blipFill>
          <a:blip r:embed="rId2"/>
          <a:stretch>
            <a:fillRect/>
          </a:stretch>
        </p:blipFill>
        <p:spPr>
          <a:xfrm>
            <a:off x="685801" y="2523479"/>
            <a:ext cx="5413463" cy="2761138"/>
          </a:xfrm>
          <a:prstGeom prst="rect">
            <a:avLst/>
          </a:prstGeom>
        </p:spPr>
      </p:pic>
      <p:sp>
        <p:nvSpPr>
          <p:cNvPr id="4" name="TextBox 3"/>
          <p:cNvSpPr txBox="1"/>
          <p:nvPr/>
        </p:nvSpPr>
        <p:spPr>
          <a:xfrm>
            <a:off x="6335484" y="6488668"/>
            <a:ext cx="6688183" cy="369332"/>
          </a:xfrm>
          <a:prstGeom prst="rect">
            <a:avLst/>
          </a:prstGeom>
          <a:noFill/>
        </p:spPr>
        <p:txBody>
          <a:bodyPr wrap="square" rtlCol="0">
            <a:spAutoFit/>
          </a:bodyPr>
          <a:lstStyle/>
          <a:p>
            <a:r>
              <a:rPr lang="en-US" dirty="0" smtClean="0"/>
              <a:t>Source: https</a:t>
            </a:r>
            <a:r>
              <a:rPr lang="en-US" dirty="0"/>
              <a:t>://writingcenter.uagc.edu/summary-vs-analysis</a:t>
            </a:r>
          </a:p>
        </p:txBody>
      </p:sp>
      <p:pic>
        <p:nvPicPr>
          <p:cNvPr id="6" name="Picture 5"/>
          <p:cNvPicPr>
            <a:picLocks noChangeAspect="1"/>
          </p:cNvPicPr>
          <p:nvPr/>
        </p:nvPicPr>
        <p:blipFill>
          <a:blip r:embed="rId3"/>
          <a:stretch>
            <a:fillRect/>
          </a:stretch>
        </p:blipFill>
        <p:spPr>
          <a:xfrm>
            <a:off x="6531427" y="1854248"/>
            <a:ext cx="4663442" cy="4099600"/>
          </a:xfrm>
          <a:prstGeom prst="rect">
            <a:avLst/>
          </a:prstGeom>
        </p:spPr>
      </p:pic>
    </p:spTree>
    <p:extLst>
      <p:ext uri="{BB962C8B-B14F-4D97-AF65-F5344CB8AC3E}">
        <p14:creationId xmlns:p14="http://schemas.microsoft.com/office/powerpoint/2010/main" val="580277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Steps to Analysis </a:t>
            </a:r>
            <a:endParaRPr lang="en-US" sz="5400" dirty="0"/>
          </a:p>
        </p:txBody>
      </p:sp>
      <p:sp>
        <p:nvSpPr>
          <p:cNvPr id="4" name="TextBox 3"/>
          <p:cNvSpPr txBox="1"/>
          <p:nvPr/>
        </p:nvSpPr>
        <p:spPr>
          <a:xfrm>
            <a:off x="6335484" y="6488668"/>
            <a:ext cx="6688183" cy="369332"/>
          </a:xfrm>
          <a:prstGeom prst="rect">
            <a:avLst/>
          </a:prstGeom>
          <a:noFill/>
        </p:spPr>
        <p:txBody>
          <a:bodyPr wrap="square" rtlCol="0">
            <a:spAutoFit/>
          </a:bodyPr>
          <a:lstStyle/>
          <a:p>
            <a:r>
              <a:rPr lang="en-US" dirty="0" smtClean="0"/>
              <a:t>Source: https</a:t>
            </a:r>
            <a:r>
              <a:rPr lang="en-US" dirty="0"/>
              <a:t>://writingcenter.uagc.edu/summary-vs-analysis</a:t>
            </a:r>
          </a:p>
        </p:txBody>
      </p:sp>
      <p:sp>
        <p:nvSpPr>
          <p:cNvPr id="3" name="Content Placeholder 2"/>
          <p:cNvSpPr>
            <a:spLocks noGrp="1"/>
          </p:cNvSpPr>
          <p:nvPr>
            <p:ph idx="1"/>
          </p:nvPr>
        </p:nvSpPr>
        <p:spPr/>
        <p:txBody>
          <a:bodyPr>
            <a:normAutofit lnSpcReduction="10000"/>
          </a:bodyPr>
          <a:lstStyle/>
          <a:p>
            <a:r>
              <a:rPr lang="en-US" sz="3400" dirty="0" smtClean="0"/>
              <a:t>Find the topic</a:t>
            </a:r>
          </a:p>
          <a:p>
            <a:r>
              <a:rPr lang="en-US" sz="3400" dirty="0" smtClean="0"/>
              <a:t>Break topic into multiple parts</a:t>
            </a:r>
          </a:p>
          <a:p>
            <a:r>
              <a:rPr lang="en-US" sz="3400" dirty="0" smtClean="0"/>
              <a:t>Example</a:t>
            </a:r>
          </a:p>
          <a:p>
            <a:pPr lvl="1"/>
            <a:r>
              <a:rPr lang="en-US" sz="3200" dirty="0" smtClean="0"/>
              <a:t>Social Impact</a:t>
            </a:r>
          </a:p>
          <a:p>
            <a:pPr lvl="1"/>
            <a:r>
              <a:rPr lang="en-US" sz="3200" dirty="0" smtClean="0"/>
              <a:t>Economic Impact</a:t>
            </a:r>
          </a:p>
          <a:p>
            <a:pPr lvl="1"/>
            <a:r>
              <a:rPr lang="en-US" sz="3200" dirty="0" smtClean="0"/>
              <a:t>Setting</a:t>
            </a:r>
            <a:endParaRPr lang="en-US" sz="3400" dirty="0"/>
          </a:p>
          <a:p>
            <a:endParaRPr lang="en-US" dirty="0"/>
          </a:p>
        </p:txBody>
      </p:sp>
    </p:spTree>
    <p:extLst>
      <p:ext uri="{BB962C8B-B14F-4D97-AF65-F5344CB8AC3E}">
        <p14:creationId xmlns:p14="http://schemas.microsoft.com/office/powerpoint/2010/main" val="428778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Steps to Analysis </a:t>
            </a:r>
            <a:endParaRPr lang="en-US" sz="5400" dirty="0"/>
          </a:p>
        </p:txBody>
      </p:sp>
      <p:sp>
        <p:nvSpPr>
          <p:cNvPr id="4" name="TextBox 3"/>
          <p:cNvSpPr txBox="1"/>
          <p:nvPr/>
        </p:nvSpPr>
        <p:spPr>
          <a:xfrm>
            <a:off x="6335484" y="6488668"/>
            <a:ext cx="6688183" cy="369332"/>
          </a:xfrm>
          <a:prstGeom prst="rect">
            <a:avLst/>
          </a:prstGeom>
          <a:noFill/>
        </p:spPr>
        <p:txBody>
          <a:bodyPr wrap="square" rtlCol="0">
            <a:spAutoFit/>
          </a:bodyPr>
          <a:lstStyle/>
          <a:p>
            <a:r>
              <a:rPr lang="en-US" dirty="0" smtClean="0"/>
              <a:t>Source: https</a:t>
            </a:r>
            <a:r>
              <a:rPr lang="en-US" dirty="0"/>
              <a:t>://writingcenter.uagc.edu/summary-vs-analysis</a:t>
            </a:r>
          </a:p>
        </p:txBody>
      </p:sp>
      <p:sp>
        <p:nvSpPr>
          <p:cNvPr id="3" name="Content Placeholder 2"/>
          <p:cNvSpPr>
            <a:spLocks noGrp="1"/>
          </p:cNvSpPr>
          <p:nvPr>
            <p:ph idx="1"/>
          </p:nvPr>
        </p:nvSpPr>
        <p:spPr/>
        <p:txBody>
          <a:bodyPr>
            <a:normAutofit fontScale="92500" lnSpcReduction="20000"/>
          </a:bodyPr>
          <a:lstStyle/>
          <a:p>
            <a:r>
              <a:rPr lang="en-US" sz="3400" dirty="0" smtClean="0"/>
              <a:t>Note connections</a:t>
            </a:r>
          </a:p>
          <a:p>
            <a:r>
              <a:rPr lang="en-US" sz="3400" dirty="0" smtClean="0"/>
              <a:t>Ask questions</a:t>
            </a:r>
          </a:p>
          <a:p>
            <a:pPr lvl="1"/>
            <a:r>
              <a:rPr lang="en-US" sz="3200" dirty="0" smtClean="0"/>
              <a:t>WHY</a:t>
            </a:r>
          </a:p>
          <a:p>
            <a:pPr lvl="2"/>
            <a:r>
              <a:rPr lang="en-US" sz="3000" dirty="0" smtClean="0"/>
              <a:t>Why is this effective?</a:t>
            </a:r>
          </a:p>
          <a:p>
            <a:pPr lvl="1"/>
            <a:r>
              <a:rPr lang="en-US" sz="3200" dirty="0" smtClean="0"/>
              <a:t>HOW</a:t>
            </a:r>
          </a:p>
          <a:p>
            <a:pPr lvl="2"/>
            <a:r>
              <a:rPr lang="en-US" sz="3000" dirty="0" smtClean="0"/>
              <a:t>How does this relate to other parts?</a:t>
            </a:r>
          </a:p>
          <a:p>
            <a:r>
              <a:rPr lang="en-US" sz="3400" dirty="0" smtClean="0"/>
              <a:t>Pull in outside information</a:t>
            </a:r>
            <a:endParaRPr lang="en-US" sz="3400" dirty="0"/>
          </a:p>
          <a:p>
            <a:endParaRPr lang="en-US" dirty="0"/>
          </a:p>
        </p:txBody>
      </p:sp>
    </p:spTree>
    <p:extLst>
      <p:ext uri="{BB962C8B-B14F-4D97-AF65-F5344CB8AC3E}">
        <p14:creationId xmlns:p14="http://schemas.microsoft.com/office/powerpoint/2010/main" val="92302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Steps to Analysis </a:t>
            </a:r>
            <a:endParaRPr lang="en-US" sz="5400" dirty="0"/>
          </a:p>
        </p:txBody>
      </p:sp>
      <p:sp>
        <p:nvSpPr>
          <p:cNvPr id="4" name="TextBox 3"/>
          <p:cNvSpPr txBox="1"/>
          <p:nvPr/>
        </p:nvSpPr>
        <p:spPr>
          <a:xfrm>
            <a:off x="6335484" y="6488668"/>
            <a:ext cx="6688183" cy="369332"/>
          </a:xfrm>
          <a:prstGeom prst="rect">
            <a:avLst/>
          </a:prstGeom>
          <a:noFill/>
        </p:spPr>
        <p:txBody>
          <a:bodyPr wrap="square" rtlCol="0">
            <a:spAutoFit/>
          </a:bodyPr>
          <a:lstStyle/>
          <a:p>
            <a:r>
              <a:rPr lang="en-US" dirty="0" smtClean="0"/>
              <a:t>Source: https</a:t>
            </a:r>
            <a:r>
              <a:rPr lang="en-US" dirty="0"/>
              <a:t>://writingcenter.uagc.edu/summary-vs-analysis</a:t>
            </a:r>
          </a:p>
        </p:txBody>
      </p:sp>
      <p:sp>
        <p:nvSpPr>
          <p:cNvPr id="3" name="Content Placeholder 2"/>
          <p:cNvSpPr>
            <a:spLocks noGrp="1"/>
          </p:cNvSpPr>
          <p:nvPr>
            <p:ph idx="1"/>
          </p:nvPr>
        </p:nvSpPr>
        <p:spPr/>
        <p:txBody>
          <a:bodyPr>
            <a:normAutofit/>
          </a:bodyPr>
          <a:lstStyle/>
          <a:p>
            <a:r>
              <a:rPr lang="en-US" sz="3400" dirty="0" smtClean="0"/>
              <a:t>Draw a conclusion</a:t>
            </a:r>
          </a:p>
          <a:p>
            <a:r>
              <a:rPr lang="en-US" sz="3400" dirty="0" smtClean="0"/>
              <a:t>What connections have </a:t>
            </a:r>
            <a:r>
              <a:rPr lang="en-US" sz="3400" b="1" u="sng" dirty="0" smtClean="0">
                <a:solidFill>
                  <a:srgbClr val="FFFF00"/>
                </a:solidFill>
              </a:rPr>
              <a:t>YOU</a:t>
            </a:r>
            <a:r>
              <a:rPr lang="en-US" sz="3400" dirty="0" smtClean="0"/>
              <a:t> found?</a:t>
            </a:r>
          </a:p>
          <a:p>
            <a:pPr lvl="1"/>
            <a:r>
              <a:rPr lang="en-US" sz="3200" dirty="0" smtClean="0"/>
              <a:t>This will be the analysis </a:t>
            </a:r>
          </a:p>
        </p:txBody>
      </p:sp>
    </p:spTree>
    <p:extLst>
      <p:ext uri="{BB962C8B-B14F-4D97-AF65-F5344CB8AC3E}">
        <p14:creationId xmlns:p14="http://schemas.microsoft.com/office/powerpoint/2010/main" val="203788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What analysis isn’t</a:t>
            </a:r>
            <a:endParaRPr lang="en-US" sz="5400" dirty="0"/>
          </a:p>
        </p:txBody>
      </p:sp>
      <p:sp>
        <p:nvSpPr>
          <p:cNvPr id="4" name="TextBox 3"/>
          <p:cNvSpPr txBox="1"/>
          <p:nvPr/>
        </p:nvSpPr>
        <p:spPr>
          <a:xfrm>
            <a:off x="6335484" y="6488668"/>
            <a:ext cx="6688183" cy="369332"/>
          </a:xfrm>
          <a:prstGeom prst="rect">
            <a:avLst/>
          </a:prstGeom>
          <a:noFill/>
        </p:spPr>
        <p:txBody>
          <a:bodyPr wrap="square" rtlCol="0">
            <a:spAutoFit/>
          </a:bodyPr>
          <a:lstStyle/>
          <a:p>
            <a:r>
              <a:rPr lang="en-US" dirty="0" smtClean="0"/>
              <a:t>Source: https</a:t>
            </a:r>
            <a:r>
              <a:rPr lang="en-US" dirty="0"/>
              <a:t>://writingcenter.uagc.edu/summary-vs-analysis</a:t>
            </a:r>
          </a:p>
        </p:txBody>
      </p:sp>
      <p:sp>
        <p:nvSpPr>
          <p:cNvPr id="3" name="Content Placeholder 2"/>
          <p:cNvSpPr>
            <a:spLocks noGrp="1"/>
          </p:cNvSpPr>
          <p:nvPr>
            <p:ph idx="1"/>
          </p:nvPr>
        </p:nvSpPr>
        <p:spPr/>
        <p:txBody>
          <a:bodyPr>
            <a:normAutofit/>
          </a:bodyPr>
          <a:lstStyle/>
          <a:p>
            <a:r>
              <a:rPr lang="en-US" sz="3400" dirty="0" smtClean="0"/>
              <a:t>Restating of the evidence</a:t>
            </a:r>
          </a:p>
          <a:p>
            <a:r>
              <a:rPr lang="en-US" sz="3400" dirty="0" smtClean="0"/>
              <a:t>Prompt: “Santa Clause is real”</a:t>
            </a:r>
          </a:p>
          <a:p>
            <a:pPr lvl="1"/>
            <a:r>
              <a:rPr lang="en-US" sz="2400" i="1" dirty="0" smtClean="0"/>
              <a:t>Evidence: Mountains </a:t>
            </a:r>
            <a:r>
              <a:rPr lang="en-US" sz="2400" i="1" dirty="0"/>
              <a:t>of historical data and more than 50 years of </a:t>
            </a:r>
            <a:r>
              <a:rPr lang="en-US" sz="2400" i="1" dirty="0" err="1"/>
              <a:t>NORAD</a:t>
            </a:r>
            <a:r>
              <a:rPr lang="en-US" sz="2400" i="1" dirty="0"/>
              <a:t> tracking information leads us to believe that Santa Claus is alive and </a:t>
            </a:r>
            <a:r>
              <a:rPr lang="en-US" sz="2400" i="1" dirty="0" smtClean="0"/>
              <a:t>well.</a:t>
            </a:r>
          </a:p>
          <a:p>
            <a:pPr lvl="1"/>
            <a:r>
              <a:rPr lang="en-US" sz="2400" i="1" dirty="0" smtClean="0"/>
              <a:t>Analysis: </a:t>
            </a:r>
            <a:r>
              <a:rPr lang="en-US" sz="2400" i="1" dirty="0" err="1" smtClean="0"/>
              <a:t>NORAD</a:t>
            </a:r>
            <a:r>
              <a:rPr lang="en-US" sz="2400" i="1" dirty="0" smtClean="0"/>
              <a:t> has been tracking Santa for over 50 years. Because they have lots of information, we know that Santa is alive and well. </a:t>
            </a:r>
            <a:endParaRPr lang="en-US" sz="2400" dirty="0" smtClean="0"/>
          </a:p>
          <a:p>
            <a:endParaRPr lang="en-US" sz="3200" dirty="0" smtClean="0"/>
          </a:p>
        </p:txBody>
      </p:sp>
    </p:spTree>
    <p:extLst>
      <p:ext uri="{BB962C8B-B14F-4D97-AF65-F5344CB8AC3E}">
        <p14:creationId xmlns:p14="http://schemas.microsoft.com/office/powerpoint/2010/main" val="7393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Summary or Analysis?</a:t>
            </a:r>
            <a:endParaRPr lang="en-US" sz="5400" dirty="0"/>
          </a:p>
        </p:txBody>
      </p:sp>
      <p:sp>
        <p:nvSpPr>
          <p:cNvPr id="4" name="TextBox 3"/>
          <p:cNvSpPr txBox="1"/>
          <p:nvPr/>
        </p:nvSpPr>
        <p:spPr>
          <a:xfrm>
            <a:off x="6335484" y="6488668"/>
            <a:ext cx="6688183" cy="369332"/>
          </a:xfrm>
          <a:prstGeom prst="rect">
            <a:avLst/>
          </a:prstGeom>
          <a:noFill/>
        </p:spPr>
        <p:txBody>
          <a:bodyPr wrap="square" rtlCol="0">
            <a:spAutoFit/>
          </a:bodyPr>
          <a:lstStyle/>
          <a:p>
            <a:r>
              <a:rPr lang="en-US" dirty="0" smtClean="0"/>
              <a:t>Source: https</a:t>
            </a:r>
            <a:r>
              <a:rPr lang="en-US" dirty="0"/>
              <a:t>://writingcenter.uagc.edu/summary-vs-analysis</a:t>
            </a:r>
          </a:p>
        </p:txBody>
      </p:sp>
      <p:sp>
        <p:nvSpPr>
          <p:cNvPr id="3" name="Content Placeholder 2"/>
          <p:cNvSpPr>
            <a:spLocks noGrp="1"/>
          </p:cNvSpPr>
          <p:nvPr>
            <p:ph idx="1"/>
          </p:nvPr>
        </p:nvSpPr>
        <p:spPr/>
        <p:txBody>
          <a:bodyPr>
            <a:normAutofit/>
          </a:bodyPr>
          <a:lstStyle/>
          <a:p>
            <a:endParaRPr lang="en-US" sz="3200" dirty="0" smtClean="0"/>
          </a:p>
        </p:txBody>
      </p:sp>
      <p:pic>
        <p:nvPicPr>
          <p:cNvPr id="5" name="Picture 4"/>
          <p:cNvPicPr>
            <a:picLocks noChangeAspect="1"/>
          </p:cNvPicPr>
          <p:nvPr/>
        </p:nvPicPr>
        <p:blipFill>
          <a:blip r:embed="rId2"/>
          <a:stretch>
            <a:fillRect/>
          </a:stretch>
        </p:blipFill>
        <p:spPr>
          <a:xfrm>
            <a:off x="655000" y="2142066"/>
            <a:ext cx="11360967" cy="3649133"/>
          </a:xfrm>
          <a:prstGeom prst="rect">
            <a:avLst/>
          </a:prstGeom>
        </p:spPr>
      </p:pic>
      <p:sp>
        <p:nvSpPr>
          <p:cNvPr id="6" name="Rectangle 5"/>
          <p:cNvSpPr/>
          <p:nvPr/>
        </p:nvSpPr>
        <p:spPr>
          <a:xfrm>
            <a:off x="729407" y="2313419"/>
            <a:ext cx="2292530" cy="74458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p:nvSpPr>
        <p:spPr>
          <a:xfrm>
            <a:off x="6335483" y="5023059"/>
            <a:ext cx="2560323" cy="74458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10504715" y="3365863"/>
            <a:ext cx="1395548" cy="104938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rot="20613760">
            <a:off x="1883062" y="3045548"/>
            <a:ext cx="8372086" cy="1569660"/>
          </a:xfrm>
          <a:prstGeom prst="rect">
            <a:avLst/>
          </a:prstGeom>
          <a:noFill/>
        </p:spPr>
        <p:txBody>
          <a:bodyPr wrap="square" lIns="91440" tIns="45720" rIns="91440" bIns="45720">
            <a:spAutoFit/>
          </a:bodyPr>
          <a:lstStyle/>
          <a:p>
            <a:pPr algn="ctr"/>
            <a:r>
              <a:rPr lang="en-US" sz="9600" b="1" cap="none" spc="0" dirty="0" smtClean="0">
                <a:ln w="9525">
                  <a:solidFill>
                    <a:srgbClr val="FF0000"/>
                  </a:solidFill>
                  <a:prstDash val="solid"/>
                </a:ln>
                <a:solidFill>
                  <a:srgbClr val="FF0000"/>
                </a:solidFill>
              </a:rPr>
              <a:t>SUMMARY</a:t>
            </a:r>
            <a:endParaRPr lang="en-US" sz="9600" b="1" cap="none" spc="0" dirty="0">
              <a:ln w="9525">
                <a:solidFill>
                  <a:srgbClr val="FF0000"/>
                </a:solidFill>
                <a:prstDash val="solid"/>
              </a:ln>
              <a:solidFill>
                <a:srgbClr val="FF0000"/>
              </a:solidFill>
            </a:endParaRPr>
          </a:p>
        </p:txBody>
      </p:sp>
    </p:spTree>
    <p:extLst>
      <p:ext uri="{BB962C8B-B14F-4D97-AF65-F5344CB8AC3E}">
        <p14:creationId xmlns:p14="http://schemas.microsoft.com/office/powerpoint/2010/main" val="406992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par>
                          <p:cTn id="8" fill="hold">
                            <p:stCondLst>
                              <p:cond delay="2000"/>
                            </p:stCondLst>
                            <p:childTnLst>
                              <p:par>
                                <p:cTn id="9" presetID="10" presetClass="exit" presetSubtype="0" fill="hold" grpId="1" nodeType="afterEffect">
                                  <p:stCondLst>
                                    <p:cond delay="5000"/>
                                  </p:stCondLst>
                                  <p:childTnLst>
                                    <p:animEffect transition="out" filter="fade">
                                      <p:cBhvr>
                                        <p:cTn id="10" dur="500"/>
                                        <p:tgtEl>
                                          <p:spTgt spid="9"/>
                                        </p:tgtEl>
                                      </p:cBhvr>
                                    </p:animEffect>
                                    <p:set>
                                      <p:cBhvr>
                                        <p:cTn id="11" dur="1" fill="hold">
                                          <p:stCondLst>
                                            <p:cond delay="499"/>
                                          </p:stCondLst>
                                        </p:cTn>
                                        <p:tgtEl>
                                          <p:spTgt spid="9"/>
                                        </p:tgtEl>
                                        <p:attrNameLst>
                                          <p:attrName>style.visibility</p:attrName>
                                        </p:attrNameLst>
                                      </p:cBhvr>
                                      <p:to>
                                        <p:strVal val="hidden"/>
                                      </p:to>
                                    </p:set>
                                  </p:childTnLst>
                                </p:cTn>
                              </p:par>
                            </p:childTnLst>
                          </p:cTn>
                        </p:par>
                        <p:par>
                          <p:cTn id="12" fill="hold">
                            <p:stCondLst>
                              <p:cond delay="7500"/>
                            </p:stCondLst>
                            <p:childTnLst>
                              <p:par>
                                <p:cTn id="13" presetID="1" presetClass="exit"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hidden"/>
                                      </p:to>
                                    </p:set>
                                  </p:childTnLst>
                                </p:cTn>
                              </p:par>
                            </p:childTnLst>
                          </p:cTn>
                        </p:par>
                        <p:par>
                          <p:cTn id="15" fill="hold">
                            <p:stCondLst>
                              <p:cond delay="7500"/>
                            </p:stCondLst>
                            <p:childTnLst>
                              <p:par>
                                <p:cTn id="16" presetID="1" presetClass="exit"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hidden"/>
                                      </p:to>
                                    </p:set>
                                  </p:childTnLst>
                                </p:cTn>
                              </p:par>
                            </p:childTnLst>
                          </p:cTn>
                        </p:par>
                        <p:par>
                          <p:cTn id="18" fill="hold">
                            <p:stCondLst>
                              <p:cond delay="7500"/>
                            </p:stCondLst>
                            <p:childTnLst>
                              <p:par>
                                <p:cTn id="19" presetID="1" presetClass="exit"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9"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93</TotalTime>
  <Words>448</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Celestial</vt:lpstr>
      <vt:lpstr>Writing Analysis</vt:lpstr>
      <vt:lpstr>What is Analysis?</vt:lpstr>
      <vt:lpstr>Analysis v. Summary</vt:lpstr>
      <vt:lpstr>Analysis v. Summary</vt:lpstr>
      <vt:lpstr>Steps to Analysis </vt:lpstr>
      <vt:lpstr>Steps to Analysis </vt:lpstr>
      <vt:lpstr>Steps to Analysis </vt:lpstr>
      <vt:lpstr>What analysis isn’t</vt:lpstr>
      <vt:lpstr>Summary or Analysis?</vt:lpstr>
      <vt:lpstr>Summary or Analysis?</vt:lpstr>
      <vt:lpstr>Summary or Analysis?</vt:lpstr>
      <vt:lpstr>Summary or Analysis?</vt:lpstr>
    </vt:vector>
  </TitlesOfParts>
  <Company>bbs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Analysis</dc:title>
  <dc:creator>Matthew Larson</dc:creator>
  <cp:lastModifiedBy>Matthew Larson</cp:lastModifiedBy>
  <cp:revision>7</cp:revision>
  <dcterms:created xsi:type="dcterms:W3CDTF">2022-02-16T06:30:22Z</dcterms:created>
  <dcterms:modified xsi:type="dcterms:W3CDTF">2022-02-16T08:04:21Z</dcterms:modified>
</cp:coreProperties>
</file>