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0" r:id="rId1"/>
  </p:sldMasterIdLst>
  <p:sldIdLst>
    <p:sldId id="256" r:id="rId2"/>
    <p:sldId id="257" r:id="rId3"/>
    <p:sldId id="258" r:id="rId4"/>
    <p:sldId id="259" r:id="rId5"/>
    <p:sldId id="267" r:id="rId6"/>
    <p:sldId id="265" r:id="rId7"/>
    <p:sldId id="268" r:id="rId8"/>
    <p:sldId id="269" r:id="rId9"/>
    <p:sldId id="272" r:id="rId10"/>
    <p:sldId id="270" r:id="rId11"/>
    <p:sldId id="273" r:id="rId12"/>
    <p:sldId id="271" r:id="rId13"/>
    <p:sldId id="274" r:id="rId14"/>
    <p:sldId id="266" r:id="rId15"/>
    <p:sldId id="275" r:id="rId16"/>
    <p:sldId id="264" r:id="rId17"/>
    <p:sldId id="260" r:id="rId18"/>
    <p:sldId id="261" r:id="rId19"/>
    <p:sldId id="262" r:id="rId20"/>
    <p:sldId id="263"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D544E833-A8EB-48A0-B1BD-696DA21DF6C6}">
          <p14:sldIdLst>
            <p14:sldId id="256"/>
            <p14:sldId id="257"/>
            <p14:sldId id="258"/>
            <p14:sldId id="259"/>
            <p14:sldId id="267"/>
            <p14:sldId id="265"/>
            <p14:sldId id="268"/>
            <p14:sldId id="269"/>
            <p14:sldId id="272"/>
            <p14:sldId id="270"/>
            <p14:sldId id="273"/>
            <p14:sldId id="271"/>
            <p14:sldId id="274"/>
            <p14:sldId id="266"/>
            <p14:sldId id="275"/>
            <p14:sldId id="264"/>
            <p14:sldId id="260"/>
            <p14:sldId id="261"/>
            <p14:sldId id="262"/>
            <p14:sldId id="263"/>
            <p14:sldId id="2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3" d="100"/>
          <a:sy n="93" d="100"/>
        </p:scale>
        <p:origin x="5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8A87A34-81AB-432B-8DAE-1953F412C126}" type="datetimeFigureOut">
              <a:rPr lang="en-US" smtClean="0"/>
              <a:pPr/>
              <a:t>10/23/2022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0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87736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499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96449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204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85089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7898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15082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82527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43748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1966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8A87A34-81AB-432B-8DAE-1953F412C126}" type="datetimeFigureOut">
              <a:rPr lang="en-US" smtClean="0"/>
              <a:pPr/>
              <a:t>10/23/2022</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22F896-40B5-4ADD-8801-0D06FADFA09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6123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Writing Workshop</a:t>
            </a:r>
          </a:p>
        </p:txBody>
      </p:sp>
      <p:sp>
        <p:nvSpPr>
          <p:cNvPr id="3" name="Subtitle 2"/>
          <p:cNvSpPr>
            <a:spLocks noGrp="1"/>
          </p:cNvSpPr>
          <p:nvPr>
            <p:ph type="subTitle" idx="1"/>
          </p:nvPr>
        </p:nvSpPr>
        <p:spPr/>
        <p:txBody>
          <a:bodyPr/>
          <a:lstStyle/>
          <a:p>
            <a:r>
              <a:rPr lang="en-US" dirty="0"/>
              <a:t>By: Matthew Larson</a:t>
            </a:r>
          </a:p>
        </p:txBody>
      </p:sp>
    </p:spTree>
    <p:extLst>
      <p:ext uri="{BB962C8B-B14F-4D97-AF65-F5344CB8AC3E}">
        <p14:creationId xmlns:p14="http://schemas.microsoft.com/office/powerpoint/2010/main" val="2636740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897" y="1758260"/>
            <a:ext cx="10985863" cy="4224528"/>
          </a:xfrm>
        </p:spPr>
        <p:txBody>
          <a:bodyPr>
            <a:noAutofit/>
          </a:bodyPr>
          <a:lstStyle/>
          <a:p>
            <a:r>
              <a:rPr lang="en-US" sz="2400" dirty="0"/>
              <a:t>“Swallow, Swallow, little Swallow,” said the Prince, “will you not stay with me for one night, and be my messenger? The boy is so thirsty, and the mother so sad.” “I don’t think I like boys,” answered the Swallow. “Last summer, when I was staying on the river, there were two rude boys, the miller’s sons, who were always throwing stones at me. They never hit me, of course; we swallows fly far too well for that, and besides, I come of a family famous for its agility; but still, it was a mark of disrespect.”</a:t>
            </a:r>
          </a:p>
        </p:txBody>
      </p:sp>
      <p:sp>
        <p:nvSpPr>
          <p:cNvPr id="4" name="Rectangle 3"/>
          <p:cNvSpPr/>
          <p:nvPr/>
        </p:nvSpPr>
        <p:spPr>
          <a:xfrm>
            <a:off x="2152310" y="3865333"/>
            <a:ext cx="8301036" cy="3046988"/>
          </a:xfrm>
          <a:prstGeom prst="rect">
            <a:avLst/>
          </a:prstGeom>
          <a:solidFill>
            <a:schemeClr val="bg1"/>
          </a:solidFill>
          <a:ln>
            <a:solidFill>
              <a:schemeClr val="bg1"/>
            </a:solidFill>
          </a:ln>
        </p:spPr>
        <p:txBody>
          <a:bodyPr wrap="square" lIns="91440" tIns="45720" rIns="91440" bIns="45720">
            <a:spAutoFit/>
          </a:bodyPr>
          <a:lstStyle/>
          <a:p>
            <a:pPr algn="ctr"/>
            <a:r>
              <a:rPr lang="en-US" sz="9600" b="0" cap="none" spc="0" dirty="0">
                <a:ln w="0"/>
                <a:solidFill>
                  <a:schemeClr val="tx1"/>
                </a:solidFill>
                <a:effectLst>
                  <a:outerShdw blurRad="38100" dist="19050" dir="2700000" algn="tl" rotWithShape="0">
                    <a:schemeClr val="dk1">
                      <a:alpha val="40000"/>
                    </a:schemeClr>
                  </a:outerShdw>
                </a:effectLst>
              </a:rPr>
              <a:t>Where do we break it? </a:t>
            </a:r>
          </a:p>
        </p:txBody>
      </p:sp>
    </p:spTree>
    <p:extLst>
      <p:ext uri="{BB962C8B-B14F-4D97-AF65-F5344CB8AC3E}">
        <p14:creationId xmlns:p14="http://schemas.microsoft.com/office/powerpoint/2010/main" val="157448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897" y="1758260"/>
            <a:ext cx="10985863" cy="4224528"/>
          </a:xfrm>
        </p:spPr>
        <p:txBody>
          <a:bodyPr>
            <a:noAutofit/>
          </a:bodyPr>
          <a:lstStyle/>
          <a:p>
            <a:r>
              <a:rPr lang="en-US" sz="2400" dirty="0">
                <a:solidFill>
                  <a:srgbClr val="FF0000"/>
                </a:solidFill>
              </a:rPr>
              <a:t>“Swallow, Swallow, little Swallow,” said the Prince, “will you not stay with me for one night, and be my messenger? The boy is so thirsty, and the mother so sad.” </a:t>
            </a:r>
            <a:r>
              <a:rPr lang="en-US" sz="2400" dirty="0"/>
              <a:t>“I don’t think I like boys,” answered the Swallow. “Last summer, when I was staying on the river, there were two rude boys, the miller’s sons, who were always throwing stones at me. They never hit me, of course; we swallows fly far too well for that, and besides, I come of a family famous for its agility; but still, it was a mark of disrespect.”</a:t>
            </a:r>
          </a:p>
        </p:txBody>
      </p:sp>
    </p:spTree>
    <p:extLst>
      <p:ext uri="{BB962C8B-B14F-4D97-AF65-F5344CB8AC3E}">
        <p14:creationId xmlns:p14="http://schemas.microsoft.com/office/powerpoint/2010/main" val="391581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897" y="1758260"/>
            <a:ext cx="10985863" cy="4224528"/>
          </a:xfrm>
        </p:spPr>
        <p:txBody>
          <a:bodyPr>
            <a:noAutofit/>
          </a:bodyPr>
          <a:lstStyle/>
          <a:p>
            <a:r>
              <a:rPr lang="en-US" sz="2400" dirty="0"/>
              <a:t>“I don’t think I like boys,” answered the Swallow. “Last summer, when I was staying on the river, there were two rude boys, the miller’s sons, who were always throwing stones at me. They never hit me, of course; we swallows fly far too well for that, and besides, I come of a family famous for its agility; but still, it was a mark of disrespect.”</a:t>
            </a:r>
          </a:p>
        </p:txBody>
      </p:sp>
      <p:pic>
        <p:nvPicPr>
          <p:cNvPr id="2" name="Picture 1"/>
          <p:cNvPicPr>
            <a:picLocks noChangeAspect="1"/>
          </p:cNvPicPr>
          <p:nvPr/>
        </p:nvPicPr>
        <p:blipFill>
          <a:blip r:embed="rId2"/>
          <a:stretch>
            <a:fillRect/>
          </a:stretch>
        </p:blipFill>
        <p:spPr>
          <a:xfrm rot="335426">
            <a:off x="1573253" y="2298846"/>
            <a:ext cx="8888738" cy="5029636"/>
          </a:xfrm>
          <a:prstGeom prst="rect">
            <a:avLst/>
          </a:prstGeom>
        </p:spPr>
      </p:pic>
    </p:spTree>
    <p:extLst>
      <p:ext uri="{BB962C8B-B14F-4D97-AF65-F5344CB8AC3E}">
        <p14:creationId xmlns:p14="http://schemas.microsoft.com/office/powerpoint/2010/main" val="293923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897" y="1758260"/>
            <a:ext cx="10985863" cy="4224528"/>
          </a:xfrm>
        </p:spPr>
        <p:txBody>
          <a:bodyPr>
            <a:noAutofit/>
          </a:bodyPr>
          <a:lstStyle/>
          <a:p>
            <a:r>
              <a:rPr lang="en-US" sz="2400" dirty="0">
                <a:solidFill>
                  <a:srgbClr val="FF0000"/>
                </a:solidFill>
              </a:rPr>
              <a:t>“I don’t think I like boys,” answered the Swallow. “Last summer, when I was staying on the river, there were two rude boys, the miller’s sons, who were always throwing stones at me. They never hit me, of course; we swallows fly far too well for that, and besides, I come of a family famous for its agility; but still, it was a mark of disrespect.”</a:t>
            </a:r>
          </a:p>
        </p:txBody>
      </p:sp>
    </p:spTree>
    <p:extLst>
      <p:ext uri="{BB962C8B-B14F-4D97-AF65-F5344CB8AC3E}">
        <p14:creationId xmlns:p14="http://schemas.microsoft.com/office/powerpoint/2010/main" val="248169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Paragraphs</a:t>
            </a:r>
          </a:p>
        </p:txBody>
      </p:sp>
      <p:sp>
        <p:nvSpPr>
          <p:cNvPr id="3" name="Content Placeholder 2"/>
          <p:cNvSpPr>
            <a:spLocks noGrp="1"/>
          </p:cNvSpPr>
          <p:nvPr>
            <p:ph idx="1"/>
          </p:nvPr>
        </p:nvSpPr>
        <p:spPr>
          <a:xfrm>
            <a:off x="770708" y="2084832"/>
            <a:ext cx="9973492" cy="4224528"/>
          </a:xfrm>
        </p:spPr>
        <p:txBody>
          <a:bodyPr>
            <a:normAutofit fontScale="92500" lnSpcReduction="20000"/>
          </a:bodyPr>
          <a:lstStyle/>
          <a:p>
            <a:r>
              <a:rPr lang="en-US" dirty="0"/>
              <a:t>“Far away,” continued the statue in a low musical voice, “far away in a little street there is a poor house. One of the windows is open, and through it I can see a woman seated at a table. Her face is thin and worn, and she has coarse, red hands, all pricked by the needle, for she is a seamstress. She is embroidering passion-flowers on a satin gown for the loveliest of the Queen’s maids-of-</a:t>
            </a:r>
            <a:r>
              <a:rPr lang="en-US" dirty="0" err="1"/>
              <a:t>honour</a:t>
            </a:r>
            <a:r>
              <a:rPr lang="en-US" dirty="0"/>
              <a:t> to wear at the next Court-ball. In a bed in the corner of the room her little boy is lying ill. He has a fever, and is asking for oranges. His mother has nothing to give him but river water, so he is crying. Swallow, Swallow, little Swallow, will you not bring her the ruby out of my sword-hilt? My feet are fastened to this pedestal and I cannot move. “I am waited for in Egypt,” said the Swallow. “My friends are flying up and down the Nile, and talking to the large lotus-flowers. Soon they will go to sleep in the tomb of the great King. The King is there himself in his painted coffin. He is wrapped in yellow linen, and embalmed with spices. Round his neck is a chain of pale green jade, and his hands are like withered leaves.” “Swallow, Swallow, little Swallow,” said the Prince, “will you not stay with me for one night, and be my messenger? The boy is so thirsty, and the mother so sad.” “I don’t think I like boys,” answered the Swallow. “Last summer, when I was staying on the river, there were two rude boys, the miller’s sons, who were always throwing stones at me. They never hit me, of course; we swallows fly far too well for that, and besides, I come of a family famous for its agility; but still, it was a mark of disrespect.”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2157" y="856487"/>
            <a:ext cx="6017214" cy="5396604"/>
          </a:xfrm>
          <a:prstGeom prst="rect">
            <a:avLst/>
          </a:prstGeom>
        </p:spPr>
      </p:pic>
    </p:spTree>
    <p:extLst>
      <p:ext uri="{BB962C8B-B14F-4D97-AF65-F5344CB8AC3E}">
        <p14:creationId xmlns:p14="http://schemas.microsoft.com/office/powerpoint/2010/main" val="319527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Paragraphs</a:t>
            </a:r>
          </a:p>
        </p:txBody>
      </p:sp>
      <p:sp>
        <p:nvSpPr>
          <p:cNvPr id="3" name="Content Placeholder 2"/>
          <p:cNvSpPr>
            <a:spLocks noGrp="1"/>
          </p:cNvSpPr>
          <p:nvPr>
            <p:ph idx="1"/>
          </p:nvPr>
        </p:nvSpPr>
        <p:spPr>
          <a:xfrm>
            <a:off x="770710" y="2084832"/>
            <a:ext cx="9973492" cy="4224528"/>
          </a:xfrm>
        </p:spPr>
        <p:txBody>
          <a:bodyPr>
            <a:normAutofit fontScale="77500" lnSpcReduction="20000"/>
          </a:bodyPr>
          <a:lstStyle/>
          <a:p>
            <a:r>
              <a:rPr lang="en-US" dirty="0"/>
              <a:t>“Far away,” continued the statue in a low musical voice, “far away in a little street there is a poor house. One of the windows is open, and through it I can see a woman seated at a table. Her face is thin and worn, and she has coarse, red hands, all pricked by the needle, for she is a seamstress. She is embroidering passion-flowers on a satin gown for the loveliest of the Queen’s maids-of-</a:t>
            </a:r>
            <a:r>
              <a:rPr lang="en-US" dirty="0" err="1"/>
              <a:t>honour</a:t>
            </a:r>
            <a:r>
              <a:rPr lang="en-US" dirty="0"/>
              <a:t> to wear at the next Court-ball. In a bed in the corner of the room her little boy is lying ill. He has a fever, and is asking for oranges. His mother has nothing to give him but river water, so he is crying. Swallow, Swallow, little Swallow, will you not bring her the ruby out of my sword-hilt? My feet are fastened to this pedestal and I cannot move.</a:t>
            </a:r>
          </a:p>
          <a:p>
            <a:r>
              <a:rPr lang="en-US" dirty="0"/>
              <a:t>“I am waited for in Egypt,” said the Swallow. “My friends are flying up and down the Nile, and talking to the large lotus-flowers. Soon they will go to sleep in the tomb of the great King. The King is there himself in his painted coffin. He is wrapped in yellow linen, and embalmed with spices. Round his neck is a chain of pale green jade, and his hands are like withered leaves.”</a:t>
            </a:r>
          </a:p>
          <a:p>
            <a:r>
              <a:rPr lang="en-US" dirty="0"/>
              <a:t>“Swallow, Swallow, little Swallow,” said the Prince, “will you not stay with me for one night, and be my messenger? The boy is so thirsty, and the mother so sad.”</a:t>
            </a:r>
          </a:p>
          <a:p>
            <a:pPr marL="0" indent="0">
              <a:buNone/>
            </a:pPr>
            <a:r>
              <a:rPr lang="en-US" dirty="0"/>
              <a:t>“I don’t think I like boys,” answered the Swallow. “Last summer, when I was staying on the river, there were two rude boys, the miller’s sons, who were always throwing stones at me. They never hit me, of course; we swallows fly far too well for that, and besides, I come of a family famous for its agility; but still, it was a mark of disrespect.”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0136" y="1921056"/>
            <a:ext cx="7901233" cy="4283801"/>
          </a:xfrm>
          <a:prstGeom prst="rect">
            <a:avLst/>
          </a:prstGeom>
        </p:spPr>
      </p:pic>
    </p:spTree>
    <p:extLst>
      <p:ext uri="{BB962C8B-B14F-4D97-AF65-F5344CB8AC3E}">
        <p14:creationId xmlns:p14="http://schemas.microsoft.com/office/powerpoint/2010/main" val="372574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Paragraphs</a:t>
            </a:r>
          </a:p>
        </p:txBody>
      </p:sp>
      <p:sp>
        <p:nvSpPr>
          <p:cNvPr id="3" name="Content Placeholder 2"/>
          <p:cNvSpPr>
            <a:spLocks noGrp="1"/>
          </p:cNvSpPr>
          <p:nvPr>
            <p:ph idx="1"/>
          </p:nvPr>
        </p:nvSpPr>
        <p:spPr/>
        <p:txBody>
          <a:bodyPr/>
          <a:lstStyle/>
          <a:p>
            <a:r>
              <a:rPr lang="en-US" dirty="0"/>
              <a:t>Used to separate ideas</a:t>
            </a:r>
          </a:p>
          <a:p>
            <a:r>
              <a:rPr lang="en-US" dirty="0"/>
              <a:t>No limit on how many you can use per paper</a:t>
            </a:r>
          </a:p>
          <a:p>
            <a:r>
              <a:rPr lang="en-US" dirty="0"/>
              <a:t>USUALLY between 4-8 sentences. </a:t>
            </a:r>
          </a:p>
          <a:p>
            <a:r>
              <a:rPr lang="en-US" dirty="0"/>
              <a:t>Sentence 1</a:t>
            </a:r>
          </a:p>
          <a:p>
            <a:pPr lvl="1"/>
            <a:r>
              <a:rPr lang="en-US" dirty="0"/>
              <a:t>What the paragraph is about</a:t>
            </a:r>
          </a:p>
          <a:p>
            <a:r>
              <a:rPr lang="en-US" dirty="0"/>
              <a:t>Next sentence(s)</a:t>
            </a:r>
          </a:p>
          <a:p>
            <a:pPr lvl="1"/>
            <a:r>
              <a:rPr lang="en-US" dirty="0"/>
              <a:t>Evidence to prove your point</a:t>
            </a:r>
          </a:p>
          <a:p>
            <a:r>
              <a:rPr lang="en-US" dirty="0"/>
              <a:t>Last sentence(s)</a:t>
            </a:r>
          </a:p>
          <a:p>
            <a:pPr lvl="1"/>
            <a:r>
              <a:rPr lang="en-US" dirty="0"/>
              <a:t>Explain why it matters</a:t>
            </a:r>
          </a:p>
          <a:p>
            <a:endParaRPr lang="en-US" dirty="0"/>
          </a:p>
        </p:txBody>
      </p:sp>
    </p:spTree>
    <p:extLst>
      <p:ext uri="{BB962C8B-B14F-4D97-AF65-F5344CB8AC3E}">
        <p14:creationId xmlns:p14="http://schemas.microsoft.com/office/powerpoint/2010/main" val="163555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Constructing a sentence</a:t>
            </a:r>
          </a:p>
        </p:txBody>
      </p:sp>
      <p:sp>
        <p:nvSpPr>
          <p:cNvPr id="3" name="Content Placeholder 2"/>
          <p:cNvSpPr>
            <a:spLocks noGrp="1"/>
          </p:cNvSpPr>
          <p:nvPr>
            <p:ph idx="1"/>
          </p:nvPr>
        </p:nvSpPr>
        <p:spPr/>
        <p:txBody>
          <a:bodyPr/>
          <a:lstStyle/>
          <a:p>
            <a:r>
              <a:rPr lang="en-US" dirty="0"/>
              <a:t>Start with a capital letter</a:t>
            </a:r>
          </a:p>
          <a:p>
            <a:r>
              <a:rPr lang="en-US" dirty="0"/>
              <a:t>Avoid conjunctions (</a:t>
            </a:r>
            <a:r>
              <a:rPr lang="en-US" dirty="0" err="1"/>
              <a:t>FANBOYS</a:t>
            </a:r>
            <a:r>
              <a:rPr lang="en-US" dirty="0"/>
              <a:t>)</a:t>
            </a:r>
          </a:p>
          <a:p>
            <a:r>
              <a:rPr lang="en-US" dirty="0"/>
              <a:t>Must contain a….</a:t>
            </a:r>
          </a:p>
          <a:p>
            <a:r>
              <a:rPr lang="en-US" dirty="0"/>
              <a:t>Subject</a:t>
            </a:r>
          </a:p>
          <a:p>
            <a:pPr lvl="1"/>
            <a:r>
              <a:rPr lang="en-US" dirty="0"/>
              <a:t>What the sentence is about.</a:t>
            </a:r>
          </a:p>
          <a:p>
            <a:r>
              <a:rPr lang="en-US" dirty="0"/>
              <a:t>Action</a:t>
            </a:r>
          </a:p>
          <a:p>
            <a:pPr lvl="1"/>
            <a:r>
              <a:rPr lang="en-US" dirty="0"/>
              <a:t>What is happening to the subject?</a:t>
            </a:r>
          </a:p>
          <a:p>
            <a:r>
              <a:rPr lang="en-US" dirty="0"/>
              <a:t>Avoid using and more than once!</a:t>
            </a:r>
          </a:p>
        </p:txBody>
      </p:sp>
      <p:pic>
        <p:nvPicPr>
          <p:cNvPr id="4" name="Picture 3"/>
          <p:cNvPicPr>
            <a:picLocks noChangeAspect="1"/>
          </p:cNvPicPr>
          <p:nvPr/>
        </p:nvPicPr>
        <p:blipFill>
          <a:blip r:embed="rId2"/>
          <a:stretch>
            <a:fillRect/>
          </a:stretch>
        </p:blipFill>
        <p:spPr>
          <a:xfrm>
            <a:off x="6521359" y="246834"/>
            <a:ext cx="5274401" cy="6837186"/>
          </a:xfrm>
          <a:prstGeom prst="rect">
            <a:avLst/>
          </a:prstGeom>
        </p:spPr>
      </p:pic>
    </p:spTree>
    <p:extLst>
      <p:ext uri="{BB962C8B-B14F-4D97-AF65-F5344CB8AC3E}">
        <p14:creationId xmlns:p14="http://schemas.microsoft.com/office/powerpoint/2010/main" val="427492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a:t>Provide a hook</a:t>
            </a:r>
          </a:p>
          <a:p>
            <a:pPr lvl="1"/>
            <a:r>
              <a:rPr lang="en-US" dirty="0"/>
              <a:t>Not just some random quote</a:t>
            </a:r>
          </a:p>
          <a:p>
            <a:pPr lvl="1"/>
            <a:r>
              <a:rPr lang="en-US" dirty="0"/>
              <a:t>If you didn’t already know it, don’t use it</a:t>
            </a:r>
          </a:p>
          <a:p>
            <a:r>
              <a:rPr lang="en-US" dirty="0"/>
              <a:t>Define the terms</a:t>
            </a:r>
          </a:p>
          <a:p>
            <a:pPr lvl="1"/>
            <a:r>
              <a:rPr lang="en-US" dirty="0"/>
              <a:t>What vocab should I know?</a:t>
            </a:r>
          </a:p>
          <a:p>
            <a:r>
              <a:rPr lang="en-US" dirty="0"/>
              <a:t>THESIS STATEMENT is part of the introduction</a:t>
            </a:r>
          </a:p>
        </p:txBody>
      </p:sp>
    </p:spTree>
    <p:extLst>
      <p:ext uri="{BB962C8B-B14F-4D97-AF65-F5344CB8AC3E}">
        <p14:creationId xmlns:p14="http://schemas.microsoft.com/office/powerpoint/2010/main" val="37800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Body</a:t>
            </a:r>
          </a:p>
        </p:txBody>
      </p:sp>
      <p:sp>
        <p:nvSpPr>
          <p:cNvPr id="3" name="Content Placeholder 2"/>
          <p:cNvSpPr>
            <a:spLocks noGrp="1"/>
          </p:cNvSpPr>
          <p:nvPr>
            <p:ph idx="1"/>
          </p:nvPr>
        </p:nvSpPr>
        <p:spPr/>
        <p:txBody>
          <a:bodyPr/>
          <a:lstStyle/>
          <a:p>
            <a:r>
              <a:rPr lang="en-US" dirty="0"/>
              <a:t>As many paragraphs as it takes</a:t>
            </a:r>
          </a:p>
          <a:p>
            <a:r>
              <a:rPr lang="en-US" dirty="0"/>
              <a:t>Must have continual flow</a:t>
            </a:r>
          </a:p>
          <a:p>
            <a:pPr lvl="1"/>
            <a:r>
              <a:rPr lang="en-US" dirty="0"/>
              <a:t>Avoid asides</a:t>
            </a:r>
          </a:p>
          <a:p>
            <a:r>
              <a:rPr lang="en-US" dirty="0"/>
              <a:t>Indent paragraphs</a:t>
            </a:r>
          </a:p>
        </p:txBody>
      </p:sp>
    </p:spTree>
    <p:extLst>
      <p:ext uri="{BB962C8B-B14F-4D97-AF65-F5344CB8AC3E}">
        <p14:creationId xmlns:p14="http://schemas.microsoft.com/office/powerpoint/2010/main" val="413671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Capitalization</a:t>
            </a:r>
          </a:p>
        </p:txBody>
      </p:sp>
      <p:sp>
        <p:nvSpPr>
          <p:cNvPr id="3" name="Content Placeholder 2"/>
          <p:cNvSpPr>
            <a:spLocks noGrp="1"/>
          </p:cNvSpPr>
          <p:nvPr>
            <p:ph idx="1"/>
          </p:nvPr>
        </p:nvSpPr>
        <p:spPr/>
        <p:txBody>
          <a:bodyPr>
            <a:normAutofit/>
          </a:bodyPr>
          <a:lstStyle/>
          <a:p>
            <a:r>
              <a:rPr lang="en-US" sz="2800" dirty="0"/>
              <a:t>Used for the….</a:t>
            </a:r>
          </a:p>
          <a:p>
            <a:r>
              <a:rPr lang="en-US" sz="2800" dirty="0"/>
              <a:t>First letter of a sentence</a:t>
            </a:r>
          </a:p>
          <a:p>
            <a:r>
              <a:rPr lang="en-US" sz="2800" dirty="0"/>
              <a:t>Proper Nouns</a:t>
            </a:r>
          </a:p>
          <a:p>
            <a:r>
              <a:rPr lang="en-US" sz="2800" dirty="0"/>
              <a:t>I</a:t>
            </a:r>
          </a:p>
          <a:p>
            <a:endParaRPr lang="en-US" sz="2800" dirty="0"/>
          </a:p>
          <a:p>
            <a:pPr marL="0" indent="0">
              <a:buNone/>
            </a:pPr>
            <a:endParaRPr lang="en-US" sz="2800" dirty="0"/>
          </a:p>
        </p:txBody>
      </p:sp>
    </p:spTree>
    <p:extLst>
      <p:ext uri="{BB962C8B-B14F-4D97-AF65-F5344CB8AC3E}">
        <p14:creationId xmlns:p14="http://schemas.microsoft.com/office/powerpoint/2010/main" val="78915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dirty="0"/>
              <a:t>About the same length as your intro</a:t>
            </a:r>
          </a:p>
          <a:p>
            <a:r>
              <a:rPr lang="en-US" dirty="0"/>
              <a:t>Restate your thesis but in a different way</a:t>
            </a:r>
          </a:p>
          <a:p>
            <a:r>
              <a:rPr lang="en-US" dirty="0"/>
              <a:t>Explain the significant points from your paper</a:t>
            </a:r>
          </a:p>
          <a:p>
            <a:r>
              <a:rPr lang="en-US" dirty="0"/>
              <a:t>Go full circle</a:t>
            </a:r>
          </a:p>
        </p:txBody>
      </p:sp>
    </p:spTree>
    <p:extLst>
      <p:ext uri="{BB962C8B-B14F-4D97-AF65-F5344CB8AC3E}">
        <p14:creationId xmlns:p14="http://schemas.microsoft.com/office/powerpoint/2010/main" val="126835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Citations	</a:t>
            </a:r>
          </a:p>
        </p:txBody>
      </p:sp>
      <p:sp>
        <p:nvSpPr>
          <p:cNvPr id="3" name="Content Placeholder 2"/>
          <p:cNvSpPr>
            <a:spLocks noGrp="1"/>
          </p:cNvSpPr>
          <p:nvPr>
            <p:ph idx="1"/>
          </p:nvPr>
        </p:nvSpPr>
        <p:spPr/>
        <p:txBody>
          <a:bodyPr/>
          <a:lstStyle/>
          <a:p>
            <a:r>
              <a:rPr lang="en-US" dirty="0"/>
              <a:t>Always cite your work</a:t>
            </a:r>
          </a:p>
          <a:p>
            <a:r>
              <a:rPr lang="en-US" dirty="0"/>
              <a:t>Must be alphabetical </a:t>
            </a:r>
          </a:p>
          <a:p>
            <a:r>
              <a:rPr lang="en-US" dirty="0"/>
              <a:t>Use proper format</a:t>
            </a:r>
          </a:p>
          <a:p>
            <a:r>
              <a:rPr lang="en-US" dirty="0"/>
              <a:t>Always on a new page </a:t>
            </a:r>
          </a:p>
        </p:txBody>
      </p:sp>
    </p:spTree>
    <p:extLst>
      <p:ext uri="{BB962C8B-B14F-4D97-AF65-F5344CB8AC3E}">
        <p14:creationId xmlns:p14="http://schemas.microsoft.com/office/powerpoint/2010/main" val="265650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Punctuation</a:t>
            </a:r>
          </a:p>
        </p:txBody>
      </p:sp>
      <p:sp>
        <p:nvSpPr>
          <p:cNvPr id="3" name="Content Placeholder 2"/>
          <p:cNvSpPr>
            <a:spLocks noGrp="1"/>
          </p:cNvSpPr>
          <p:nvPr>
            <p:ph idx="1"/>
          </p:nvPr>
        </p:nvSpPr>
        <p:spPr>
          <a:xfrm>
            <a:off x="1024127" y="2001230"/>
            <a:ext cx="9720073" cy="4023360"/>
          </a:xfrm>
        </p:spPr>
        <p:txBody>
          <a:bodyPr>
            <a:noAutofit/>
          </a:bodyPr>
          <a:lstStyle/>
          <a:p>
            <a:pPr lvl="1"/>
            <a:r>
              <a:rPr lang="en-US" sz="2800" dirty="0"/>
              <a:t>.</a:t>
            </a:r>
          </a:p>
          <a:p>
            <a:pPr lvl="2"/>
            <a:r>
              <a:rPr lang="en-US" sz="2000" dirty="0"/>
              <a:t>Added after a complete thought to mark the end of a sentence</a:t>
            </a:r>
          </a:p>
          <a:p>
            <a:pPr lvl="1"/>
            <a:r>
              <a:rPr lang="en-US" sz="2800" dirty="0"/>
              <a:t>?</a:t>
            </a:r>
          </a:p>
          <a:p>
            <a:pPr lvl="2"/>
            <a:r>
              <a:rPr lang="en-US" sz="2000" dirty="0"/>
              <a:t>Added at the end of a question</a:t>
            </a:r>
          </a:p>
          <a:p>
            <a:pPr lvl="1"/>
            <a:r>
              <a:rPr lang="en-US" sz="2800" dirty="0"/>
              <a:t>: </a:t>
            </a:r>
          </a:p>
          <a:p>
            <a:pPr lvl="2"/>
            <a:r>
              <a:rPr lang="en-US" sz="2000" dirty="0"/>
              <a:t>Added before listing something</a:t>
            </a:r>
          </a:p>
          <a:p>
            <a:pPr lvl="1"/>
            <a:r>
              <a:rPr lang="en-US" sz="2800" dirty="0"/>
              <a:t>;</a:t>
            </a:r>
          </a:p>
          <a:p>
            <a:pPr lvl="2"/>
            <a:r>
              <a:rPr lang="en-US" sz="2000" dirty="0"/>
              <a:t>Just don’t use these, ok?</a:t>
            </a:r>
          </a:p>
          <a:p>
            <a:pPr lvl="1"/>
            <a:r>
              <a:rPr lang="en-US" sz="2800" dirty="0"/>
              <a:t>,</a:t>
            </a:r>
          </a:p>
          <a:p>
            <a:pPr lvl="2"/>
            <a:r>
              <a:rPr lang="en-US" sz="2000" dirty="0"/>
              <a:t>Used to separate lists, introductory phrases</a:t>
            </a:r>
          </a:p>
          <a:p>
            <a:pPr lvl="2"/>
            <a:r>
              <a:rPr lang="en-US" sz="2000" dirty="0"/>
              <a:t>Don’t use more than 1 per sentence unless making a list</a:t>
            </a:r>
          </a:p>
          <a:p>
            <a:pPr lvl="1"/>
            <a:endParaRPr lang="en-US" sz="2800" dirty="0"/>
          </a:p>
        </p:txBody>
      </p:sp>
    </p:spTree>
    <p:extLst>
      <p:ext uri="{BB962C8B-B14F-4D97-AF65-F5344CB8AC3E}">
        <p14:creationId xmlns:p14="http://schemas.microsoft.com/office/powerpoint/2010/main" val="359216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Paragraphs</a:t>
            </a:r>
          </a:p>
        </p:txBody>
      </p:sp>
      <p:sp>
        <p:nvSpPr>
          <p:cNvPr id="3" name="Content Placeholder 2"/>
          <p:cNvSpPr>
            <a:spLocks noGrp="1"/>
          </p:cNvSpPr>
          <p:nvPr>
            <p:ph idx="1"/>
          </p:nvPr>
        </p:nvSpPr>
        <p:spPr/>
        <p:txBody>
          <a:bodyPr/>
          <a:lstStyle/>
          <a:p>
            <a:r>
              <a:rPr lang="en-US" dirty="0"/>
              <a:t>Used to separate ideas</a:t>
            </a:r>
          </a:p>
          <a:p>
            <a:r>
              <a:rPr lang="en-US" dirty="0"/>
              <a:t>No limit on how many you can use per paper</a:t>
            </a:r>
          </a:p>
          <a:p>
            <a:r>
              <a:rPr lang="en-US" dirty="0"/>
              <a:t>TIP TOP PARAGRAPHS</a:t>
            </a:r>
          </a:p>
          <a:p>
            <a:r>
              <a:rPr lang="en-US" dirty="0"/>
              <a:t>Start a new paragraph when…</a:t>
            </a:r>
          </a:p>
          <a:p>
            <a:pPr lvl="1"/>
            <a:r>
              <a:rPr lang="en-US" dirty="0" err="1">
                <a:solidFill>
                  <a:srgbClr val="FF0000"/>
                </a:solidFill>
              </a:rPr>
              <a:t>TI</a:t>
            </a:r>
            <a:r>
              <a:rPr lang="en-US" dirty="0" err="1"/>
              <a:t>me</a:t>
            </a:r>
            <a:r>
              <a:rPr lang="en-US" dirty="0"/>
              <a:t> changes</a:t>
            </a:r>
          </a:p>
          <a:p>
            <a:pPr lvl="1"/>
            <a:r>
              <a:rPr lang="en-US" dirty="0">
                <a:solidFill>
                  <a:srgbClr val="FF0000"/>
                </a:solidFill>
              </a:rPr>
              <a:t>P</a:t>
            </a:r>
            <a:r>
              <a:rPr lang="en-US" dirty="0"/>
              <a:t>lace changes</a:t>
            </a:r>
          </a:p>
          <a:p>
            <a:pPr lvl="1"/>
            <a:r>
              <a:rPr lang="en-US" dirty="0" err="1">
                <a:solidFill>
                  <a:srgbClr val="FF0000"/>
                </a:solidFill>
              </a:rPr>
              <a:t>TO</a:t>
            </a:r>
            <a:r>
              <a:rPr lang="en-US" dirty="0" err="1"/>
              <a:t>pic</a:t>
            </a:r>
            <a:r>
              <a:rPr lang="en-US" dirty="0"/>
              <a:t> changes</a:t>
            </a:r>
          </a:p>
          <a:p>
            <a:pPr lvl="1"/>
            <a:r>
              <a:rPr lang="en-US" dirty="0">
                <a:solidFill>
                  <a:srgbClr val="FF0000"/>
                </a:solidFill>
              </a:rPr>
              <a:t>P</a:t>
            </a:r>
            <a:r>
              <a:rPr lang="en-US" dirty="0"/>
              <a:t>erson changes </a:t>
            </a:r>
          </a:p>
        </p:txBody>
      </p:sp>
    </p:spTree>
    <p:extLst>
      <p:ext uri="{BB962C8B-B14F-4D97-AF65-F5344CB8AC3E}">
        <p14:creationId xmlns:p14="http://schemas.microsoft.com/office/powerpoint/2010/main" val="149115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Paragraphs</a:t>
            </a:r>
          </a:p>
        </p:txBody>
      </p:sp>
      <p:sp>
        <p:nvSpPr>
          <p:cNvPr id="3" name="Content Placeholder 2"/>
          <p:cNvSpPr>
            <a:spLocks noGrp="1"/>
          </p:cNvSpPr>
          <p:nvPr>
            <p:ph idx="1"/>
          </p:nvPr>
        </p:nvSpPr>
        <p:spPr/>
        <p:txBody>
          <a:bodyPr/>
          <a:lstStyle/>
          <a:p>
            <a:r>
              <a:rPr lang="en-US" dirty="0"/>
              <a:t>Your turn</a:t>
            </a:r>
          </a:p>
          <a:p>
            <a:r>
              <a:rPr lang="en-US" i="1" dirty="0"/>
              <a:t>The Happy Prince </a:t>
            </a:r>
            <a:r>
              <a:rPr lang="en-US" b="1" i="1" dirty="0"/>
              <a:t>By Oscar Wilde</a:t>
            </a:r>
            <a:endParaRPr lang="en-US" i="1" dirty="0"/>
          </a:p>
          <a:p>
            <a:r>
              <a:rPr lang="en-US" dirty="0"/>
              <a:t>Look at the following paragraph</a:t>
            </a:r>
          </a:p>
          <a:p>
            <a:r>
              <a:rPr lang="en-US" dirty="0"/>
              <a:t>Determine where it should be broken up</a:t>
            </a:r>
          </a:p>
          <a:p>
            <a:pPr lvl="1"/>
            <a:r>
              <a:rPr lang="en-US" dirty="0"/>
              <a:t>4 different paragraphs</a:t>
            </a:r>
          </a:p>
          <a:p>
            <a:r>
              <a:rPr lang="en-US" dirty="0"/>
              <a:t>Know WHY you break it up there</a:t>
            </a:r>
          </a:p>
          <a:p>
            <a:endParaRPr lang="en-US" dirty="0"/>
          </a:p>
        </p:txBody>
      </p:sp>
    </p:spTree>
    <p:extLst>
      <p:ext uri="{BB962C8B-B14F-4D97-AF65-F5344CB8AC3E}">
        <p14:creationId xmlns:p14="http://schemas.microsoft.com/office/powerpoint/2010/main" val="249964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9086" y="321346"/>
            <a:ext cx="10985863" cy="4224528"/>
          </a:xfrm>
        </p:spPr>
        <p:txBody>
          <a:bodyPr>
            <a:noAutofit/>
          </a:bodyPr>
          <a:lstStyle/>
          <a:p>
            <a:r>
              <a:rPr lang="en-US" sz="2400" dirty="0"/>
              <a:t>“Far away,” continued the statue in a low musical voice, “far away in a little street there is a poor house. One of the windows is open, and through it I can see a woman seated at a table. Her face is thin and worn, and she has coarse, red hands, all pricked by the needle, for she is a seamstress. She is embroidering passion-flowers on a satin gown for the loveliest of the Queen’s maids-of-</a:t>
            </a:r>
            <a:r>
              <a:rPr lang="en-US" sz="2400" dirty="0" err="1"/>
              <a:t>honour</a:t>
            </a:r>
            <a:r>
              <a:rPr lang="en-US" sz="2400" dirty="0"/>
              <a:t> to wear at the next Court-ball. In a bed in the corner of the room her little boy is lying ill. He has a fever, and is asking for oranges. His mother has nothing to give him but river water, so he is crying. Swallow, Swallow, little Swallow, will you not bring her the ruby out of my sword-hilt? My feet are fastened to this pedestal and I cannot move. “I am waited for in Egypt,” said the Swallow. “My friends are flying up and down the Nile, and talking to the large lotus-flowers. Soon they will go to sleep in the tomb of the great King. The King is there himself in his painted coffin. He is wrapped in yellow linen, and embalmed with spices. Round his neck is a chain of pale green jade, and his hands are like withered leaves.” “Swallow, Swallow, little Swallow,” said the Prince, “will you not stay with me for one night, and be my messenger? The boy is so thirsty, and the mother so sad.” “I don’t think I like boys,” answered the Swallow. “Last summer, when I was staying on the river, there were two rude boys, the miller’s sons, who were always throwing stones at me. They never hit me, of course; we swallows fly far too well for that, and besides, I come of a family famous for its agility; but still, it was a mark of disrespect.”</a:t>
            </a:r>
          </a:p>
        </p:txBody>
      </p:sp>
      <p:sp>
        <p:nvSpPr>
          <p:cNvPr id="4" name="Rectangle 3"/>
          <p:cNvSpPr/>
          <p:nvPr/>
        </p:nvSpPr>
        <p:spPr>
          <a:xfrm rot="21156690">
            <a:off x="1910237" y="2167162"/>
            <a:ext cx="8301036" cy="3046988"/>
          </a:xfrm>
          <a:prstGeom prst="rect">
            <a:avLst/>
          </a:prstGeom>
          <a:solidFill>
            <a:schemeClr val="bg1"/>
          </a:solidFill>
          <a:ln>
            <a:solidFill>
              <a:schemeClr val="bg1"/>
            </a:solidFill>
          </a:ln>
        </p:spPr>
        <p:txBody>
          <a:bodyPr wrap="square" lIns="91440" tIns="45720" rIns="91440" bIns="45720">
            <a:spAutoFit/>
          </a:bodyPr>
          <a:lstStyle/>
          <a:p>
            <a:pPr algn="ctr"/>
            <a:r>
              <a:rPr lang="en-US" sz="9600" b="0" cap="none" spc="0" dirty="0">
                <a:ln w="0"/>
                <a:solidFill>
                  <a:schemeClr val="tx1"/>
                </a:solidFill>
                <a:effectLst>
                  <a:outerShdw blurRad="38100" dist="19050" dir="2700000" algn="tl" rotWithShape="0">
                    <a:schemeClr val="dk1">
                      <a:alpha val="40000"/>
                    </a:schemeClr>
                  </a:outerShdw>
                </a:effectLst>
              </a:rPr>
              <a:t>Where do we break it? </a:t>
            </a:r>
          </a:p>
        </p:txBody>
      </p:sp>
    </p:spTree>
    <p:extLst>
      <p:ext uri="{BB962C8B-B14F-4D97-AF65-F5344CB8AC3E}">
        <p14:creationId xmlns:p14="http://schemas.microsoft.com/office/powerpoint/2010/main" val="317168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grpId="1" nodeType="clickEffect">
                                  <p:stCondLst>
                                    <p:cond delay="0"/>
                                  </p:stCondLst>
                                  <p:childTnLst>
                                    <p:animEffect transition="out" filter="wipe(down)">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9086" y="321346"/>
            <a:ext cx="10985863" cy="4224528"/>
          </a:xfrm>
        </p:spPr>
        <p:txBody>
          <a:bodyPr>
            <a:noAutofit/>
          </a:bodyPr>
          <a:lstStyle/>
          <a:p>
            <a:r>
              <a:rPr lang="en-US" sz="2400" dirty="0">
                <a:solidFill>
                  <a:srgbClr val="FF0000"/>
                </a:solidFill>
              </a:rPr>
              <a:t>“Far away,” continued the statue in a low musical voice, “far away in a little street there is a poor house. One of the windows is open, and through it I can see a woman seated at a table. Her face is thin and worn, and she has coarse, red hands, all pricked by the needle, for she is a seamstress. She is embroidering passion-flowers on a satin gown for the loveliest of the Queen’s maids-of-</a:t>
            </a:r>
            <a:r>
              <a:rPr lang="en-US" sz="2400" dirty="0" err="1">
                <a:solidFill>
                  <a:srgbClr val="FF0000"/>
                </a:solidFill>
              </a:rPr>
              <a:t>honour</a:t>
            </a:r>
            <a:r>
              <a:rPr lang="en-US" sz="2400" dirty="0">
                <a:solidFill>
                  <a:srgbClr val="FF0000"/>
                </a:solidFill>
              </a:rPr>
              <a:t> to wear at the next Court-ball. In a bed in the corner of the room her little boy is lying ill. He has a fever, and is asking for oranges. His mother has nothing to give him but river water, so he is crying. Swallow, Swallow, little Swallow, will you not bring her the ruby out of my sword-hilt? My feet are fastened to this pedestal and I cannot move. </a:t>
            </a:r>
            <a:r>
              <a:rPr lang="en-US" sz="2400" dirty="0"/>
              <a:t>“I am waited for in Egypt,” said the Swallow. “My friends are flying up and down the Nile, and talking to the large lotus-flowers. Soon they will go to sleep in the tomb of the great King. The King is there himself in his painted coffin. He is wrapped in yellow linen, and embalmed with spices. Round his neck is a chain of pale green jade, and his hands are like withered leaves.” “Swallow, Swallow, little Swallow,” said the Prince, “will you not stay with me for one night, and be my messenger? The boy is so thirsty, and the mother so sad.” “I don’t think I like boys,” answered the Swallow. “Last summer, when I was staying on the river, there were two rude boys, the miller’s sons, who were always throwing stones at me. They never hit me, of course; we swallows fly far too well for that, and besides, I come of a family famous for its agility; but still, it was a mark of disrespect.”</a:t>
            </a:r>
          </a:p>
        </p:txBody>
      </p:sp>
    </p:spTree>
    <p:extLst>
      <p:ext uri="{BB962C8B-B14F-4D97-AF65-F5344CB8AC3E}">
        <p14:creationId xmlns:p14="http://schemas.microsoft.com/office/powerpoint/2010/main" val="421775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897" y="1758260"/>
            <a:ext cx="10985863" cy="4224528"/>
          </a:xfrm>
        </p:spPr>
        <p:txBody>
          <a:bodyPr>
            <a:noAutofit/>
          </a:bodyPr>
          <a:lstStyle/>
          <a:p>
            <a:r>
              <a:rPr lang="en-US" sz="2400" dirty="0"/>
              <a:t>“I am waited for in Egypt,” said the Swallow. “My friends are flying up and down the Nile, and talking to the large lotus-flowers. Soon they will go to sleep in the tomb of the great King. The King is there himself in his painted coffin. He is wrapped in yellow linen, and embalmed with spices. Round his neck is a chain of pale green jade, and his hands are like withered leaves.” “Swallow, Swallow, little Swallow,” said the Prince, “will you not stay with me for one night, and be my messenger? The boy is so thirsty, and the mother so sad.” “I don’t think I like boys,” answered the Swallow. “Last summer, when I was staying on the river, there were two rude boys, the miller’s sons, who were always throwing stones at me. They never hit me, of course; we swallows fly far too well for that, and besides, I come of a family famous for its agility; but still, it was a mark of disrespect.”</a:t>
            </a:r>
          </a:p>
        </p:txBody>
      </p:sp>
      <p:sp>
        <p:nvSpPr>
          <p:cNvPr id="4" name="Rectangle 3"/>
          <p:cNvSpPr/>
          <p:nvPr/>
        </p:nvSpPr>
        <p:spPr>
          <a:xfrm rot="21156690">
            <a:off x="1910237" y="2167162"/>
            <a:ext cx="8301036" cy="3046988"/>
          </a:xfrm>
          <a:prstGeom prst="rect">
            <a:avLst/>
          </a:prstGeom>
          <a:solidFill>
            <a:schemeClr val="bg1"/>
          </a:solidFill>
          <a:ln>
            <a:solidFill>
              <a:schemeClr val="bg1"/>
            </a:solidFill>
          </a:ln>
        </p:spPr>
        <p:txBody>
          <a:bodyPr wrap="square" lIns="91440" tIns="45720" rIns="91440" bIns="45720">
            <a:spAutoFit/>
          </a:bodyPr>
          <a:lstStyle/>
          <a:p>
            <a:pPr algn="ctr"/>
            <a:r>
              <a:rPr lang="en-US" sz="9600" b="0" cap="none" spc="0" dirty="0">
                <a:ln w="0"/>
                <a:solidFill>
                  <a:schemeClr val="tx1"/>
                </a:solidFill>
                <a:effectLst>
                  <a:outerShdw blurRad="38100" dist="19050" dir="2700000" algn="tl" rotWithShape="0">
                    <a:schemeClr val="dk1">
                      <a:alpha val="40000"/>
                    </a:schemeClr>
                  </a:outerShdw>
                </a:effectLst>
              </a:rPr>
              <a:t>Where do we break it? </a:t>
            </a:r>
          </a:p>
        </p:txBody>
      </p:sp>
    </p:spTree>
    <p:extLst>
      <p:ext uri="{BB962C8B-B14F-4D97-AF65-F5344CB8AC3E}">
        <p14:creationId xmlns:p14="http://schemas.microsoft.com/office/powerpoint/2010/main" val="320982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grpId="1" nodeType="clickEffect">
                                  <p:stCondLst>
                                    <p:cond delay="0"/>
                                  </p:stCondLst>
                                  <p:childTnLst>
                                    <p:animEffect transition="out" filter="wipe(down)">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897" y="1758260"/>
            <a:ext cx="10985863" cy="4224528"/>
          </a:xfrm>
        </p:spPr>
        <p:txBody>
          <a:bodyPr>
            <a:noAutofit/>
          </a:bodyPr>
          <a:lstStyle/>
          <a:p>
            <a:r>
              <a:rPr lang="en-US" sz="2400" dirty="0">
                <a:solidFill>
                  <a:srgbClr val="FF0000"/>
                </a:solidFill>
              </a:rPr>
              <a:t>“I am waited for in Egypt,” said the Swallow. “My friends are flying up and down the Nile, and talking to the large lotus-flowers. Soon they will go to sleep in the tomb of the great King. The King is there himself in his painted coffin. He is wrapped in yellow linen, and embalmed with spices. Round his neck is a chain of pale green jade, and his hands are like withered leaves.” </a:t>
            </a:r>
            <a:r>
              <a:rPr lang="en-US" sz="2400" dirty="0"/>
              <a:t>“Swallow, Swallow, little Swallow,” said the Prince, “will you not stay with me for one night, and be my messenger? The boy is so thirsty, and the mother so sad.” “I don’t think I like boys,” answered the Swallow. “Last summer, when I was staying on the river, there were two rude boys, the miller’s sons, who were always throwing stones at me. They never hit me, of course; we swallows fly far too well for that, and besides, I come of a family famous for its agility; but still, it was a mark of disrespect.”</a:t>
            </a:r>
          </a:p>
        </p:txBody>
      </p:sp>
    </p:spTree>
    <p:extLst>
      <p:ext uri="{BB962C8B-B14F-4D97-AF65-F5344CB8AC3E}">
        <p14:creationId xmlns:p14="http://schemas.microsoft.com/office/powerpoint/2010/main" val="292744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0</TotalTime>
  <Words>2660</Words>
  <Application>Microsoft Office PowerPoint</Application>
  <PresentationFormat>Widescreen</PresentationFormat>
  <Paragraphs>94</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Tw Cen MT</vt:lpstr>
      <vt:lpstr>Tw Cen MT Condensed</vt:lpstr>
      <vt:lpstr>Wingdings 3</vt:lpstr>
      <vt:lpstr>Integral</vt:lpstr>
      <vt:lpstr>Writing Workshop</vt:lpstr>
      <vt:lpstr>Capitalization</vt:lpstr>
      <vt:lpstr>Punctuation</vt:lpstr>
      <vt:lpstr>Paragraphs</vt:lpstr>
      <vt:lpstr>Paragraphs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Paragraphs</vt:lpstr>
      <vt:lpstr>Paragraphs</vt:lpstr>
      <vt:lpstr>Paragraphs</vt:lpstr>
      <vt:lpstr>Constructing a sentence</vt:lpstr>
      <vt:lpstr>Introduction</vt:lpstr>
      <vt:lpstr>Body</vt:lpstr>
      <vt:lpstr>Conclusion</vt:lpstr>
      <vt:lpstr>Citations </vt:lpstr>
    </vt:vector>
  </TitlesOfParts>
  <Company>bbs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Workshop</dc:title>
  <dc:creator>Matthew Larson</dc:creator>
  <cp:lastModifiedBy>Matthew Quinlan Larson -SEK Qatar-</cp:lastModifiedBy>
  <cp:revision>10</cp:revision>
  <dcterms:created xsi:type="dcterms:W3CDTF">2020-01-31T06:41:00Z</dcterms:created>
  <dcterms:modified xsi:type="dcterms:W3CDTF">2022-10-23T04:07:25Z</dcterms:modified>
</cp:coreProperties>
</file>